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22" r:id="rId2"/>
    <p:sldId id="256" r:id="rId3"/>
    <p:sldId id="258" r:id="rId4"/>
    <p:sldId id="259" r:id="rId5"/>
    <p:sldId id="260" r:id="rId6"/>
    <p:sldId id="321" r:id="rId7"/>
    <p:sldId id="261" r:id="rId8"/>
    <p:sldId id="267" r:id="rId9"/>
    <p:sldId id="312" r:id="rId10"/>
    <p:sldId id="307" r:id="rId11"/>
    <p:sldId id="308" r:id="rId12"/>
    <p:sldId id="313" r:id="rId13"/>
    <p:sldId id="310" r:id="rId14"/>
    <p:sldId id="311" r:id="rId15"/>
    <p:sldId id="314" r:id="rId16"/>
    <p:sldId id="315" r:id="rId17"/>
    <p:sldId id="317" r:id="rId18"/>
    <p:sldId id="316" r:id="rId19"/>
    <p:sldId id="302" r:id="rId20"/>
    <p:sldId id="303" r:id="rId21"/>
    <p:sldId id="318" r:id="rId22"/>
    <p:sldId id="319" r:id="rId23"/>
    <p:sldId id="320" r:id="rId24"/>
    <p:sldId id="306" r:id="rId25"/>
    <p:sldId id="30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6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9079" autoAdjust="0"/>
  </p:normalViewPr>
  <p:slideViewPr>
    <p:cSldViewPr>
      <p:cViewPr>
        <p:scale>
          <a:sx n="70" d="100"/>
          <a:sy n="70" d="100"/>
        </p:scale>
        <p:origin x="-1302" y="-8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cdavy\AppData\Local\Microsoft\Windows\Temporary%20Internet%20Files\Content.Outlook\AJOAZTQU\Units%20Collected%20-%20CY2011%20-%20CY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davy\AppData\Local\Microsoft\Windows\Temporary%20Internet%20Files\Content.Outlook\AJOAZTQU\Source%20Plasma%20Draw%20(L)%20Sep%202014%20-%20Feb%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6365565285647706E-2"/>
          <c:y val="3.1833838077932858E-2"/>
          <c:w val="0.93439110041801265"/>
          <c:h val="0.83673975368464071"/>
        </c:manualLayout>
      </c:layout>
      <c:lineChart>
        <c:grouping val="standard"/>
        <c:ser>
          <c:idx val="2"/>
          <c:order val="0"/>
          <c:tx>
            <c:v>Recruitment</c:v>
          </c:tx>
          <c:spPr>
            <a:ln w="28575">
              <a:solidFill>
                <a:srgbClr val="7030A0"/>
              </a:solidFill>
              <a:prstDash val="solid"/>
            </a:ln>
          </c:spPr>
          <c:marker>
            <c:symbol val="triangle"/>
            <c:size val="2"/>
            <c:spPr>
              <a:solidFill>
                <a:srgbClr val="7030A0"/>
              </a:solidFill>
              <a:ln w="28575">
                <a:solidFill>
                  <a:srgbClr val="7030A0"/>
                </a:solidFill>
                <a:prstDash val="solid"/>
              </a:ln>
            </c:spPr>
          </c:marker>
          <c:dLbls>
            <c:dLbl>
              <c:idx val="1"/>
              <c:layout>
                <c:manualLayout>
                  <c:x val="-3.3558958799874791E-2"/>
                  <c:y val="-4.0000000000000029E-2"/>
                </c:manualLayout>
              </c:layout>
              <c:dLblPos val="r"/>
              <c:showVal val="1"/>
            </c:dLbl>
            <c:dLbl>
              <c:idx val="2"/>
              <c:layout>
                <c:manualLayout>
                  <c:x val="-3.1758770979315738E-2"/>
                  <c:y val="-3.1858469614375232E-2"/>
                </c:manualLayout>
              </c:layout>
              <c:dLblPos val="r"/>
              <c:showVal val="1"/>
            </c:dLbl>
            <c:dLbl>
              <c:idx val="3"/>
              <c:layout>
                <c:manualLayout>
                  <c:x val="-3.8061595511570304E-2"/>
                  <c:y val="-3.7022410660206055E-2"/>
                </c:manualLayout>
              </c:layout>
              <c:dLblPos val="r"/>
              <c:showVal val="1"/>
            </c:dLbl>
            <c:dLbl>
              <c:idx val="4"/>
              <c:layout>
                <c:manualLayout>
                  <c:x val="-2.9088227503672452E-2"/>
                  <c:y val="-3.4387038158691714E-2"/>
                </c:manualLayout>
              </c:layout>
              <c:dLblPos val="r"/>
              <c:showVal val="1"/>
            </c:dLbl>
            <c:dLbl>
              <c:idx val="5"/>
              <c:layout>
                <c:manualLayout>
                  <c:x val="-2.7358592790580078E-2"/>
                  <c:y val="-4.2079547748839076E-2"/>
                </c:manualLayout>
              </c:layout>
              <c:dLblPos val="r"/>
              <c:showVal val="1"/>
            </c:dLbl>
            <c:dLbl>
              <c:idx val="6"/>
              <c:layout>
                <c:manualLayout>
                  <c:x val="-2.5959088829492643E-2"/>
                  <c:y val="-3.7093680597617612E-2"/>
                </c:manualLayout>
              </c:layout>
              <c:dLblPos val="r"/>
              <c:showVal val="1"/>
            </c:dLbl>
            <c:dLbl>
              <c:idx val="7"/>
              <c:layout>
                <c:manualLayout>
                  <c:x val="-3.2218449758000443E-2"/>
                  <c:y val="-3.9550979204522572E-2"/>
                </c:manualLayout>
              </c:layout>
              <c:dLblPos val="r"/>
              <c:showVal val="1"/>
            </c:dLbl>
            <c:dLbl>
              <c:idx val="8"/>
              <c:layout>
                <c:manualLayout>
                  <c:x val="-3.9734402465746846E-2"/>
                  <c:y val="-3.1965879265091875E-2"/>
                </c:manualLayout>
              </c:layout>
              <c:dLblPos val="r"/>
              <c:showVal val="1"/>
            </c:dLbl>
            <c:dLbl>
              <c:idx val="9"/>
              <c:layout>
                <c:manualLayout>
                  <c:x val="-3.8191384333839007E-2"/>
                  <c:y val="-3.1822935594589256E-2"/>
                </c:manualLayout>
              </c:layout>
              <c:dLblPos val="r"/>
              <c:showVal val="1"/>
            </c:dLbl>
            <c:dLbl>
              <c:idx val="10"/>
              <c:layout>
                <c:manualLayout>
                  <c:x val="-3.6676780081388936E-2"/>
                  <c:y val="-2.9365838885524253E-2"/>
                </c:manualLayout>
              </c:layout>
              <c:dLblPos val="r"/>
              <c:showVal val="1"/>
            </c:dLbl>
            <c:dLbl>
              <c:idx val="11"/>
              <c:layout>
                <c:manualLayout>
                  <c:x val="-3.4931975246213817E-2"/>
                  <c:y val="-3.7057944679992225E-2"/>
                </c:manualLayout>
              </c:layout>
              <c:dLblPos val="r"/>
              <c:showVal val="1"/>
            </c:dLbl>
            <c:dLbl>
              <c:idx val="12"/>
              <c:layout>
                <c:manualLayout>
                  <c:x val="-2.1459609215514815E-2"/>
                  <c:y val="-3.6915297092288246E-2"/>
                </c:manualLayout>
              </c:layout>
              <c:dLblPos val="r"/>
              <c:showVal val="1"/>
            </c:dLbl>
            <c:spPr>
              <a:noFill/>
              <a:ln w="32418">
                <a:noFill/>
              </a:ln>
            </c:spPr>
            <c:txPr>
              <a:bodyPr/>
              <a:lstStyle/>
              <a:p>
                <a:pPr>
                  <a:defRPr sz="1409" b="0" i="0" u="none" strike="noStrike" baseline="0">
                    <a:ln>
                      <a:solidFill>
                        <a:srgbClr val="7030A0"/>
                      </a:solidFill>
                    </a:ln>
                    <a:solidFill>
                      <a:srgbClr val="7030A0"/>
                    </a:solidFill>
                    <a:effectLst/>
                    <a:latin typeface="Arial"/>
                    <a:ea typeface="Arial"/>
                    <a:cs typeface="Arial"/>
                  </a:defRPr>
                </a:pPr>
                <a:endParaRPr lang="en-US"/>
              </a:p>
            </c:txPr>
            <c:dLblPos val="t"/>
            <c:showVal val="1"/>
          </c:dLbls>
          <c:cat>
            <c:numRef>
              <c:f>Sheet1!$A$89:$A$101</c:f>
              <c:numCache>
                <c:formatCode>mmm\-yy</c:formatCode>
                <c:ptCount val="13"/>
                <c:pt idx="0">
                  <c:v>42036</c:v>
                </c:pt>
                <c:pt idx="1">
                  <c:v>42064</c:v>
                </c:pt>
                <c:pt idx="2">
                  <c:v>42095</c:v>
                </c:pt>
                <c:pt idx="3">
                  <c:v>42125</c:v>
                </c:pt>
                <c:pt idx="4">
                  <c:v>42156</c:v>
                </c:pt>
                <c:pt idx="5">
                  <c:v>42186</c:v>
                </c:pt>
                <c:pt idx="6">
                  <c:v>42217</c:v>
                </c:pt>
                <c:pt idx="7">
                  <c:v>42248</c:v>
                </c:pt>
                <c:pt idx="8">
                  <c:v>42278</c:v>
                </c:pt>
                <c:pt idx="9">
                  <c:v>42309</c:v>
                </c:pt>
                <c:pt idx="10">
                  <c:v>42339</c:v>
                </c:pt>
                <c:pt idx="11">
                  <c:v>42370</c:v>
                </c:pt>
                <c:pt idx="12">
                  <c:v>42401</c:v>
                </c:pt>
              </c:numCache>
            </c:numRef>
          </c:cat>
          <c:val>
            <c:numRef>
              <c:f>Sheet1!$D$89:$D$101</c:f>
              <c:numCache>
                <c:formatCode>0.00</c:formatCode>
                <c:ptCount val="13"/>
                <c:pt idx="0">
                  <c:v>2.42</c:v>
                </c:pt>
                <c:pt idx="1">
                  <c:v>2.48</c:v>
                </c:pt>
                <c:pt idx="2">
                  <c:v>2.5</c:v>
                </c:pt>
                <c:pt idx="3">
                  <c:v>2.52</c:v>
                </c:pt>
                <c:pt idx="4">
                  <c:v>2.5</c:v>
                </c:pt>
                <c:pt idx="5">
                  <c:v>2.4699999999999998</c:v>
                </c:pt>
                <c:pt idx="6">
                  <c:v>2.4499999999999997</c:v>
                </c:pt>
                <c:pt idx="7">
                  <c:v>2.46</c:v>
                </c:pt>
                <c:pt idx="8">
                  <c:v>2.46</c:v>
                </c:pt>
                <c:pt idx="9">
                  <c:v>2.4699999999999998</c:v>
                </c:pt>
                <c:pt idx="10">
                  <c:v>2.48</c:v>
                </c:pt>
                <c:pt idx="11">
                  <c:v>2.4899999999999998</c:v>
                </c:pt>
                <c:pt idx="12">
                  <c:v>2.5</c:v>
                </c:pt>
              </c:numCache>
            </c:numRef>
          </c:val>
        </c:ser>
        <c:ser>
          <c:idx val="1"/>
          <c:order val="1"/>
          <c:tx>
            <c:v>Product</c:v>
          </c:tx>
          <c:spPr>
            <a:ln w="28575">
              <a:solidFill>
                <a:srgbClr val="0070C0"/>
              </a:solidFill>
              <a:prstDash val="solid"/>
            </a:ln>
          </c:spPr>
          <c:marker>
            <c:symbol val="square"/>
            <c:size val="2"/>
            <c:spPr>
              <a:solidFill>
                <a:srgbClr val="0070C0"/>
              </a:solidFill>
              <a:ln w="28575">
                <a:solidFill>
                  <a:srgbClr val="0070C0"/>
                </a:solidFill>
                <a:prstDash val="solid"/>
              </a:ln>
            </c:spPr>
          </c:marker>
          <c:dLbls>
            <c:dLbl>
              <c:idx val="0"/>
              <c:layout>
                <c:manualLayout>
                  <c:x val="-3.531652580124732E-2"/>
                  <c:y val="-4.1358570563294846E-2"/>
                </c:manualLayout>
              </c:layout>
              <c:dLblPos val="r"/>
              <c:showVal val="1"/>
            </c:dLbl>
            <c:dLbl>
              <c:idx val="1"/>
              <c:layout>
                <c:manualLayout>
                  <c:x val="-4.0847841267547966E-2"/>
                  <c:y val="-3.6203193350831185E-2"/>
                </c:manualLayout>
              </c:layout>
              <c:dLblPos val="r"/>
              <c:showVal val="1"/>
            </c:dLbl>
            <c:dLbl>
              <c:idx val="2"/>
              <c:layout>
                <c:manualLayout>
                  <c:x val="-3.1564087745912489E-2"/>
                  <c:y val="-3.6390419947506573E-2"/>
                </c:manualLayout>
              </c:layout>
              <c:dLblPos val="r"/>
              <c:showVal val="1"/>
            </c:dLbl>
            <c:dLbl>
              <c:idx val="3"/>
              <c:layout>
                <c:manualLayout>
                  <c:x val="-3.0258975655566105E-2"/>
                  <c:y val="-3.1459721380981222E-2"/>
                </c:manualLayout>
              </c:layout>
              <c:dLblPos val="r"/>
              <c:showVal val="1"/>
            </c:dLbl>
            <c:dLbl>
              <c:idx val="4"/>
              <c:layout>
                <c:manualLayout>
                  <c:x val="-2.8375713356931304E-2"/>
                  <c:y val="-3.7784558180227489E-2"/>
                </c:manualLayout>
              </c:layout>
              <c:dLblPos val="r"/>
              <c:showVal val="1"/>
            </c:dLbl>
            <c:dLbl>
              <c:idx val="5"/>
              <c:layout>
                <c:manualLayout>
                  <c:x val="-2.7272749163235403E-2"/>
                  <c:y val="-3.9936570428696451E-2"/>
                </c:manualLayout>
              </c:layout>
              <c:dLblPos val="r"/>
              <c:showVal val="1"/>
            </c:dLbl>
            <c:dLbl>
              <c:idx val="6"/>
              <c:layout>
                <c:manualLayout>
                  <c:x val="-2.8787714609068392E-2"/>
                  <c:y val="-3.8938219261054001E-2"/>
                </c:manualLayout>
              </c:layout>
              <c:dLblPos val="r"/>
              <c:showVal val="1"/>
            </c:dLbl>
            <c:dLbl>
              <c:idx val="7"/>
              <c:layout>
                <c:manualLayout>
                  <c:x val="-2.4682270220809696E-2"/>
                  <c:y val="-4.0562083585705795E-2"/>
                </c:manualLayout>
              </c:layout>
              <c:showVal val="1"/>
            </c:dLbl>
            <c:dLbl>
              <c:idx val="8"/>
              <c:layout>
                <c:manualLayout>
                  <c:x val="-2.3190902742661758E-2"/>
                  <c:y val="-4.1596204320614005E-2"/>
                </c:manualLayout>
              </c:layout>
              <c:showVal val="1"/>
            </c:dLbl>
            <c:dLbl>
              <c:idx val="9"/>
              <c:layout>
                <c:manualLayout>
                  <c:x val="-3.0896843169833346E-2"/>
                  <c:y val="-2.6104784978800734E-2"/>
                </c:manualLayout>
              </c:layout>
              <c:showVal val="1"/>
            </c:dLbl>
            <c:dLbl>
              <c:idx val="10"/>
              <c:layout>
                <c:manualLayout>
                  <c:x val="-2.7806352187628142E-2"/>
                  <c:y val="-3.3797092671108392E-2"/>
                </c:manualLayout>
              </c:layout>
              <c:showVal val="1"/>
            </c:dLbl>
            <c:dLbl>
              <c:idx val="11"/>
              <c:layout>
                <c:manualLayout>
                  <c:x val="-2.626333405572014E-2"/>
                  <c:y val="-3.3797092671108392E-2"/>
                </c:manualLayout>
              </c:layout>
              <c:showVal val="1"/>
            </c:dLbl>
            <c:dLbl>
              <c:idx val="12"/>
              <c:layout>
                <c:manualLayout>
                  <c:x val="-1.3889089551879301E-2"/>
                  <c:y val="-3.6325459317585303E-2"/>
                </c:manualLayout>
              </c:layout>
              <c:showVal val="1"/>
            </c:dLbl>
            <c:spPr>
              <a:noFill/>
              <a:ln w="32418">
                <a:noFill/>
              </a:ln>
            </c:spPr>
            <c:txPr>
              <a:bodyPr/>
              <a:lstStyle/>
              <a:p>
                <a:pPr>
                  <a:defRPr sz="1409" b="0" i="0" u="none" strike="noStrike" baseline="0">
                    <a:ln>
                      <a:solidFill>
                        <a:srgbClr val="0070C0"/>
                      </a:solidFill>
                    </a:ln>
                    <a:solidFill>
                      <a:srgbClr val="0070C0"/>
                    </a:solidFill>
                    <a:effectLst/>
                    <a:latin typeface="Arial"/>
                    <a:ea typeface="Arial"/>
                    <a:cs typeface="Arial"/>
                  </a:defRPr>
                </a:pPr>
                <a:endParaRPr lang="en-US"/>
              </a:p>
            </c:txPr>
            <c:showVal val="1"/>
          </c:dLbls>
          <c:cat>
            <c:numRef>
              <c:f>Sheet1!$A$89:$A$101</c:f>
              <c:numCache>
                <c:formatCode>mmm\-yy</c:formatCode>
                <c:ptCount val="13"/>
                <c:pt idx="0">
                  <c:v>42036</c:v>
                </c:pt>
                <c:pt idx="1">
                  <c:v>42064</c:v>
                </c:pt>
                <c:pt idx="2">
                  <c:v>42095</c:v>
                </c:pt>
                <c:pt idx="3">
                  <c:v>42125</c:v>
                </c:pt>
                <c:pt idx="4">
                  <c:v>42156</c:v>
                </c:pt>
                <c:pt idx="5">
                  <c:v>42186</c:v>
                </c:pt>
                <c:pt idx="6">
                  <c:v>42217</c:v>
                </c:pt>
                <c:pt idx="7">
                  <c:v>42248</c:v>
                </c:pt>
                <c:pt idx="8">
                  <c:v>42278</c:v>
                </c:pt>
                <c:pt idx="9">
                  <c:v>42309</c:v>
                </c:pt>
                <c:pt idx="10">
                  <c:v>42339</c:v>
                </c:pt>
                <c:pt idx="11">
                  <c:v>42370</c:v>
                </c:pt>
                <c:pt idx="12">
                  <c:v>42401</c:v>
                </c:pt>
              </c:numCache>
            </c:numRef>
          </c:cat>
          <c:val>
            <c:numRef>
              <c:f>Sheet1!$C$89:$C$101</c:f>
              <c:numCache>
                <c:formatCode>0.00</c:formatCode>
                <c:ptCount val="13"/>
                <c:pt idx="0">
                  <c:v>2.3199999999999967</c:v>
                </c:pt>
                <c:pt idx="1">
                  <c:v>2.4</c:v>
                </c:pt>
                <c:pt idx="2">
                  <c:v>2.4</c:v>
                </c:pt>
                <c:pt idx="3">
                  <c:v>2.4099999999999997</c:v>
                </c:pt>
                <c:pt idx="4">
                  <c:v>2.36</c:v>
                </c:pt>
                <c:pt idx="5">
                  <c:v>2.2999999999999998</c:v>
                </c:pt>
                <c:pt idx="6">
                  <c:v>2.29</c:v>
                </c:pt>
                <c:pt idx="7">
                  <c:v>2.2799999999999998</c:v>
                </c:pt>
                <c:pt idx="8">
                  <c:v>2.3099999999999987</c:v>
                </c:pt>
                <c:pt idx="9">
                  <c:v>2.3199999999999967</c:v>
                </c:pt>
                <c:pt idx="10">
                  <c:v>2.3299999999999987</c:v>
                </c:pt>
                <c:pt idx="11">
                  <c:v>2.3499999999999988</c:v>
                </c:pt>
                <c:pt idx="12">
                  <c:v>2.3699999999999997</c:v>
                </c:pt>
              </c:numCache>
            </c:numRef>
          </c:val>
        </c:ser>
        <c:ser>
          <c:idx val="0"/>
          <c:order val="2"/>
          <c:tx>
            <c:strRef>
              <c:f>Sheet1!$B$1</c:f>
              <c:strCache>
                <c:ptCount val="1"/>
                <c:pt idx="0">
                  <c:v>Collections</c:v>
                </c:pt>
              </c:strCache>
            </c:strRef>
          </c:tx>
          <c:spPr>
            <a:ln w="28575">
              <a:solidFill>
                <a:srgbClr val="C00000"/>
              </a:solidFill>
            </a:ln>
          </c:spPr>
          <c:marker>
            <c:spPr>
              <a:solidFill>
                <a:srgbClr val="C00000"/>
              </a:solidFill>
              <a:ln w="28575">
                <a:solidFill>
                  <a:srgbClr val="C00000"/>
                </a:solidFill>
              </a:ln>
            </c:spPr>
          </c:marker>
          <c:dLbls>
            <c:dLbl>
              <c:idx val="0"/>
              <c:layout>
                <c:manualLayout>
                  <c:x val="-3.4274658424706304E-2"/>
                  <c:y val="4.2837674136888083E-2"/>
                </c:manualLayout>
              </c:layout>
              <c:dLblPos val="r"/>
              <c:showVal val="1"/>
            </c:dLbl>
            <c:dLbl>
              <c:idx val="1"/>
              <c:layout>
                <c:manualLayout>
                  <c:x val="-2.827301403838282E-2"/>
                  <c:y val="5.6690726159230195E-2"/>
                </c:manualLayout>
              </c:layout>
              <c:dLblPos val="r"/>
              <c:showVal val="1"/>
            </c:dLbl>
            <c:dLbl>
              <c:idx val="2"/>
              <c:layout>
                <c:manualLayout>
                  <c:x val="-3.4433167184377618E-2"/>
                  <c:y val="4.8001615182717554E-2"/>
                </c:manualLayout>
              </c:layout>
              <c:dLblPos val="r"/>
              <c:showVal val="1"/>
            </c:dLbl>
            <c:dLbl>
              <c:idx val="3"/>
              <c:layout>
                <c:manualLayout>
                  <c:x val="-3.1302944930048877E-2"/>
                  <c:y val="3.7745204926307348E-2"/>
                </c:manualLayout>
              </c:layout>
              <c:dLblPos val="r"/>
              <c:showVal val="1"/>
            </c:dLbl>
            <c:dLbl>
              <c:idx val="4"/>
              <c:layout>
                <c:manualLayout>
                  <c:x val="-4.0362276963086231E-2"/>
                  <c:y val="4.4049650043744532E-2"/>
                </c:manualLayout>
              </c:layout>
              <c:dLblPos val="r"/>
              <c:showVal val="1"/>
            </c:dLbl>
            <c:dLbl>
              <c:idx val="5"/>
              <c:layout>
                <c:manualLayout>
                  <c:x val="-3.1279828553540959E-2"/>
                  <c:y val="4.3333333333333966E-2"/>
                </c:manualLayout>
              </c:layout>
              <c:dLblPos val="r"/>
              <c:showVal val="1"/>
            </c:dLbl>
            <c:dLbl>
              <c:idx val="6"/>
              <c:layout>
                <c:manualLayout>
                  <c:x val="-2.8143706807291287E-2"/>
                  <c:y val="4.2801938219261114E-2"/>
                </c:manualLayout>
              </c:layout>
              <c:dLblPos val="r"/>
              <c:showVal val="1"/>
            </c:dLbl>
            <c:dLbl>
              <c:idx val="7"/>
              <c:layout>
                <c:manualLayout>
                  <c:x val="-3.5732259385008076E-2"/>
                  <c:y val="4.7823339390268525E-2"/>
                </c:manualLayout>
              </c:layout>
              <c:dLblPos val="r"/>
              <c:showVal val="1"/>
            </c:dLbl>
            <c:dLbl>
              <c:idx val="8"/>
              <c:layout>
                <c:manualLayout>
                  <c:x val="-3.4160345782465476E-2"/>
                  <c:y val="4.2659196446598019E-2"/>
                </c:manualLayout>
              </c:layout>
              <c:dLblPos val="r"/>
              <c:showVal val="1"/>
            </c:dLbl>
            <c:dLbl>
              <c:idx val="9"/>
              <c:layout>
                <c:manualLayout>
                  <c:x val="-3.2645741530015419E-2"/>
                  <c:y val="5.0494245911568821E-2"/>
                </c:manualLayout>
              </c:layout>
              <c:dLblPos val="r"/>
              <c:showVal val="1"/>
            </c:dLbl>
            <c:dLbl>
              <c:idx val="10"/>
              <c:layout>
                <c:manualLayout>
                  <c:x val="-3.1216740109321399E-2"/>
                  <c:y val="3.5144962648899686E-2"/>
                </c:manualLayout>
              </c:layout>
              <c:dLblPos val="r"/>
              <c:showVal val="1"/>
            </c:dLbl>
            <c:dLbl>
              <c:idx val="11"/>
              <c:layout>
                <c:manualLayout>
                  <c:x val="-3.881937922897246E-2"/>
                  <c:y val="3.5144962648899686E-2"/>
                </c:manualLayout>
              </c:layout>
              <c:dLblPos val="r"/>
              <c:showVal val="1"/>
            </c:dLbl>
            <c:dLbl>
              <c:idx val="12"/>
              <c:layout>
                <c:manualLayout>
                  <c:x val="-1.3672734715499901E-2"/>
                  <c:y val="3.5109428629113856E-2"/>
                </c:manualLayout>
              </c:layout>
              <c:dLblPos val="r"/>
              <c:showVal val="1"/>
            </c:dLbl>
            <c:txPr>
              <a:bodyPr/>
              <a:lstStyle/>
              <a:p>
                <a:pPr>
                  <a:defRPr b="1">
                    <a:solidFill>
                      <a:srgbClr val="C00000"/>
                    </a:solidFill>
                    <a:effectLst/>
                  </a:defRPr>
                </a:pPr>
                <a:endParaRPr lang="en-US"/>
              </a:p>
            </c:txPr>
            <c:dLblPos val="t"/>
            <c:showVal val="1"/>
          </c:dLbls>
          <c:cat>
            <c:numRef>
              <c:f>Sheet1!$A$89:$A$101</c:f>
              <c:numCache>
                <c:formatCode>mmm\-yy</c:formatCode>
                <c:ptCount val="13"/>
                <c:pt idx="0">
                  <c:v>42036</c:v>
                </c:pt>
                <c:pt idx="1">
                  <c:v>42064</c:v>
                </c:pt>
                <c:pt idx="2">
                  <c:v>42095</c:v>
                </c:pt>
                <c:pt idx="3">
                  <c:v>42125</c:v>
                </c:pt>
                <c:pt idx="4">
                  <c:v>42156</c:v>
                </c:pt>
                <c:pt idx="5">
                  <c:v>42186</c:v>
                </c:pt>
                <c:pt idx="6">
                  <c:v>42217</c:v>
                </c:pt>
                <c:pt idx="7">
                  <c:v>42248</c:v>
                </c:pt>
                <c:pt idx="8">
                  <c:v>42278</c:v>
                </c:pt>
                <c:pt idx="9">
                  <c:v>42309</c:v>
                </c:pt>
                <c:pt idx="10">
                  <c:v>42339</c:v>
                </c:pt>
                <c:pt idx="11">
                  <c:v>42370</c:v>
                </c:pt>
                <c:pt idx="12">
                  <c:v>42401</c:v>
                </c:pt>
              </c:numCache>
            </c:numRef>
          </c:cat>
          <c:val>
            <c:numRef>
              <c:f>Sheet1!$B$89:$B$101</c:f>
              <c:numCache>
                <c:formatCode>0.00</c:formatCode>
                <c:ptCount val="13"/>
                <c:pt idx="0">
                  <c:v>2.15</c:v>
                </c:pt>
                <c:pt idx="1">
                  <c:v>2.2400000000000002</c:v>
                </c:pt>
                <c:pt idx="2">
                  <c:v>2.29</c:v>
                </c:pt>
                <c:pt idx="3">
                  <c:v>2.3199999999999967</c:v>
                </c:pt>
                <c:pt idx="4">
                  <c:v>2.29</c:v>
                </c:pt>
                <c:pt idx="5">
                  <c:v>2.2200000000000002</c:v>
                </c:pt>
                <c:pt idx="6">
                  <c:v>2.21</c:v>
                </c:pt>
                <c:pt idx="7">
                  <c:v>2.2400000000000002</c:v>
                </c:pt>
                <c:pt idx="8">
                  <c:v>2.23</c:v>
                </c:pt>
                <c:pt idx="9">
                  <c:v>2.25</c:v>
                </c:pt>
                <c:pt idx="10">
                  <c:v>2.25</c:v>
                </c:pt>
                <c:pt idx="11">
                  <c:v>2.2799999999999998</c:v>
                </c:pt>
                <c:pt idx="12">
                  <c:v>2.2799999999999998</c:v>
                </c:pt>
              </c:numCache>
            </c:numRef>
          </c:val>
        </c:ser>
        <c:marker val="1"/>
        <c:axId val="94377088"/>
        <c:axId val="94378624"/>
      </c:lineChart>
      <c:catAx>
        <c:axId val="94377088"/>
        <c:scaling>
          <c:orientation val="minMax"/>
        </c:scaling>
        <c:axPos val="b"/>
        <c:numFmt formatCode="mmm\-yy" sourceLinked="1"/>
        <c:tickLblPos val="nextTo"/>
        <c:spPr>
          <a:ln w="4052">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94378624"/>
        <c:crosses val="autoZero"/>
        <c:lblAlgn val="ctr"/>
        <c:lblOffset val="100"/>
        <c:tickLblSkip val="1"/>
        <c:tickMarkSkip val="1"/>
      </c:catAx>
      <c:valAx>
        <c:axId val="94378624"/>
        <c:scaling>
          <c:orientation val="minMax"/>
          <c:max val="2.6"/>
          <c:min val="2"/>
        </c:scaling>
        <c:axPos val="l"/>
        <c:majorGridlines>
          <c:spPr>
            <a:ln w="4052">
              <a:solidFill>
                <a:srgbClr val="000000"/>
              </a:solidFill>
              <a:prstDash val="solid"/>
            </a:ln>
          </c:spPr>
        </c:majorGridlines>
        <c:numFmt formatCode="0.00" sourceLinked="0"/>
        <c:tickLblPos val="nextTo"/>
        <c:spPr>
          <a:ln w="4052">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94377088"/>
        <c:crosses val="autoZero"/>
        <c:crossBetween val="between"/>
        <c:majorUnit val="0.1"/>
        <c:minorUnit val="0.1"/>
      </c:valAx>
      <c:spPr>
        <a:solidFill>
          <a:srgbClr val="C7C8CD"/>
        </a:solidFill>
        <a:ln w="16208">
          <a:solidFill>
            <a:srgbClr val="808080"/>
          </a:solidFill>
          <a:prstDash val="solid"/>
        </a:ln>
      </c:spPr>
    </c:plotArea>
    <c:legend>
      <c:legendPos val="b"/>
      <c:layout>
        <c:manualLayout>
          <c:xMode val="edge"/>
          <c:yMode val="edge"/>
          <c:x val="6.4007079390305671E-2"/>
          <c:y val="0.9534936570428697"/>
          <c:w val="0.91611524476871586"/>
          <c:h val="4.2079496700080633E-2"/>
        </c:manualLayout>
      </c:layout>
      <c:spPr>
        <a:solidFill>
          <a:srgbClr val="CACACA"/>
        </a:solidFill>
        <a:ln w="4052">
          <a:solidFill>
            <a:srgbClr val="000000"/>
          </a:solidFill>
          <a:prstDash val="solid"/>
        </a:ln>
      </c:spPr>
      <c:txPr>
        <a:bodyPr/>
        <a:lstStyle/>
        <a:p>
          <a:pPr algn="just">
            <a:defRPr sz="962"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4052">
      <a:solidFill>
        <a:srgbClr val="000000"/>
      </a:solidFill>
      <a:prstDash val="solid"/>
    </a:ln>
  </c:spPr>
  <c:txPr>
    <a:bodyPr/>
    <a:lstStyle/>
    <a:p>
      <a:pPr>
        <a:defRPr sz="1409"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6"/>
  <c:chart>
    <c:title>
      <c:tx>
        <c:rich>
          <a:bodyPr/>
          <a:lstStyle/>
          <a:p>
            <a:pPr>
              <a:defRPr/>
            </a:pPr>
            <a:r>
              <a:rPr lang="en-US" sz="2400"/>
              <a:t>Units</a:t>
            </a:r>
            <a:r>
              <a:rPr lang="en-US" sz="2400" baseline="0"/>
              <a:t> Collected</a:t>
            </a:r>
          </a:p>
        </c:rich>
      </c:tx>
    </c:title>
    <c:plotArea>
      <c:layout>
        <c:manualLayout>
          <c:layoutTarget val="inner"/>
          <c:xMode val="edge"/>
          <c:yMode val="edge"/>
          <c:x val="5.3257629096609034E-2"/>
          <c:y val="7.4104322231039063E-2"/>
          <c:w val="0.84502016411197167"/>
          <c:h val="0.72632986768126861"/>
        </c:manualLayout>
      </c:layout>
      <c:barChart>
        <c:barDir val="col"/>
        <c:grouping val="clustered"/>
        <c:ser>
          <c:idx val="0"/>
          <c:order val="0"/>
          <c:tx>
            <c:strRef>
              <c:f>Data!$A$2</c:f>
              <c:strCache>
                <c:ptCount val="1"/>
                <c:pt idx="0">
                  <c:v>RBCs</c:v>
                </c:pt>
              </c:strCache>
            </c:strRef>
          </c:tx>
          <c:cat>
            <c:strRef>
              <c:f>Data!$B$1:$F$1</c:f>
              <c:strCache>
                <c:ptCount val="5"/>
                <c:pt idx="0">
                  <c:v>CY 2011</c:v>
                </c:pt>
                <c:pt idx="1">
                  <c:v>CY 2012</c:v>
                </c:pt>
                <c:pt idx="2">
                  <c:v>CY 2013</c:v>
                </c:pt>
                <c:pt idx="3">
                  <c:v>CY 2014</c:v>
                </c:pt>
                <c:pt idx="4">
                  <c:v>CY 2015</c:v>
                </c:pt>
              </c:strCache>
            </c:strRef>
          </c:cat>
          <c:val>
            <c:numRef>
              <c:f>Data!$B$2:$F$2</c:f>
              <c:numCache>
                <c:formatCode>#,##0</c:formatCode>
                <c:ptCount val="5"/>
                <c:pt idx="0">
                  <c:v>151211</c:v>
                </c:pt>
                <c:pt idx="1">
                  <c:v>145971</c:v>
                </c:pt>
                <c:pt idx="2">
                  <c:v>139710</c:v>
                </c:pt>
                <c:pt idx="3">
                  <c:v>130447</c:v>
                </c:pt>
                <c:pt idx="4">
                  <c:v>101639</c:v>
                </c:pt>
              </c:numCache>
            </c:numRef>
          </c:val>
        </c:ser>
        <c:ser>
          <c:idx val="1"/>
          <c:order val="1"/>
          <c:tx>
            <c:strRef>
              <c:f>Data!$A$3</c:f>
              <c:strCache>
                <c:ptCount val="1"/>
                <c:pt idx="0">
                  <c:v>Platelets</c:v>
                </c:pt>
              </c:strCache>
            </c:strRef>
          </c:tx>
          <c:cat>
            <c:strRef>
              <c:f>Data!$B$1:$F$1</c:f>
              <c:strCache>
                <c:ptCount val="5"/>
                <c:pt idx="0">
                  <c:v>CY 2011</c:v>
                </c:pt>
                <c:pt idx="1">
                  <c:v>CY 2012</c:v>
                </c:pt>
                <c:pt idx="2">
                  <c:v>CY 2013</c:v>
                </c:pt>
                <c:pt idx="3">
                  <c:v>CY 2014</c:v>
                </c:pt>
                <c:pt idx="4">
                  <c:v>CY 2015</c:v>
                </c:pt>
              </c:strCache>
            </c:strRef>
          </c:cat>
          <c:val>
            <c:numRef>
              <c:f>Data!$B$3:$F$3</c:f>
              <c:numCache>
                <c:formatCode>#,##0</c:formatCode>
                <c:ptCount val="5"/>
                <c:pt idx="0">
                  <c:v>57608</c:v>
                </c:pt>
                <c:pt idx="1">
                  <c:v>67254</c:v>
                </c:pt>
                <c:pt idx="2">
                  <c:v>67621</c:v>
                </c:pt>
                <c:pt idx="3">
                  <c:v>73334</c:v>
                </c:pt>
                <c:pt idx="4">
                  <c:v>80448</c:v>
                </c:pt>
              </c:numCache>
            </c:numRef>
          </c:val>
        </c:ser>
        <c:ser>
          <c:idx val="2"/>
          <c:order val="2"/>
          <c:tx>
            <c:strRef>
              <c:f>Data!$A$4</c:f>
              <c:strCache>
                <c:ptCount val="1"/>
                <c:pt idx="0">
                  <c:v>Source Plasma</c:v>
                </c:pt>
              </c:strCache>
            </c:strRef>
          </c:tx>
          <c:cat>
            <c:strRef>
              <c:f>Data!$B$1:$F$1</c:f>
              <c:strCache>
                <c:ptCount val="5"/>
                <c:pt idx="0">
                  <c:v>CY 2011</c:v>
                </c:pt>
                <c:pt idx="1">
                  <c:v>CY 2012</c:v>
                </c:pt>
                <c:pt idx="2">
                  <c:v>CY 2013</c:v>
                </c:pt>
                <c:pt idx="3">
                  <c:v>CY 2014</c:v>
                </c:pt>
                <c:pt idx="4">
                  <c:v>CY 2015</c:v>
                </c:pt>
              </c:strCache>
            </c:strRef>
          </c:cat>
          <c:val>
            <c:numRef>
              <c:f>Data!$B$4:$F$4</c:f>
              <c:numCache>
                <c:formatCode>#,##0</c:formatCode>
                <c:ptCount val="5"/>
                <c:pt idx="0">
                  <c:v>0</c:v>
                </c:pt>
                <c:pt idx="1">
                  <c:v>0</c:v>
                </c:pt>
                <c:pt idx="2">
                  <c:v>0</c:v>
                </c:pt>
                <c:pt idx="3">
                  <c:v>1741</c:v>
                </c:pt>
                <c:pt idx="4">
                  <c:v>11736</c:v>
                </c:pt>
              </c:numCache>
            </c:numRef>
          </c:val>
        </c:ser>
        <c:axId val="75346304"/>
        <c:axId val="75347840"/>
      </c:barChart>
      <c:catAx>
        <c:axId val="75346304"/>
        <c:scaling>
          <c:orientation val="minMax"/>
        </c:scaling>
        <c:axPos val="b"/>
        <c:tickLblPos val="nextTo"/>
        <c:crossAx val="75347840"/>
        <c:crosses val="autoZero"/>
        <c:auto val="1"/>
        <c:lblAlgn val="ctr"/>
        <c:lblOffset val="100"/>
      </c:catAx>
      <c:valAx>
        <c:axId val="75347840"/>
        <c:scaling>
          <c:orientation val="minMax"/>
        </c:scaling>
        <c:axPos val="l"/>
        <c:majorGridlines/>
        <c:numFmt formatCode="#,##0" sourceLinked="1"/>
        <c:tickLblPos val="nextTo"/>
        <c:txPr>
          <a:bodyPr/>
          <a:lstStyle/>
          <a:p>
            <a:pPr>
              <a:defRPr sz="1200" b="1"/>
            </a:pPr>
            <a:endParaRPr lang="en-US"/>
          </a:p>
        </c:txPr>
        <c:crossAx val="75346304"/>
        <c:crosses val="autoZero"/>
        <c:crossBetween val="between"/>
      </c:valAx>
      <c:dTable>
        <c:showHorzBorder val="1"/>
        <c:showVertBorder val="1"/>
        <c:showOutline val="1"/>
        <c:showKeys val="1"/>
        <c:txPr>
          <a:bodyPr/>
          <a:lstStyle/>
          <a:p>
            <a:pPr rtl="0">
              <a:defRPr sz="1200" b="1"/>
            </a:pPr>
            <a:endParaRPr lang="en-US"/>
          </a:p>
        </c:txPr>
      </c:dTable>
      <c:spPr>
        <a:solidFill>
          <a:schemeClr val="bg1">
            <a:lumMod val="85000"/>
          </a:schemeClr>
        </a:solidFill>
      </c:spPr>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2"/>
  <c:chart>
    <c:title/>
    <c:plotArea>
      <c:layout>
        <c:manualLayout>
          <c:layoutTarget val="inner"/>
          <c:xMode val="edge"/>
          <c:yMode val="edge"/>
          <c:x val="7.4967529402433369E-2"/>
          <c:y val="0.14563857103682099"/>
          <c:w val="0.92328899456890734"/>
          <c:h val="0.79389985196581636"/>
        </c:manualLayout>
      </c:layout>
      <c:barChart>
        <c:barDir val="col"/>
        <c:grouping val="clustered"/>
        <c:ser>
          <c:idx val="0"/>
          <c:order val="0"/>
          <c:tx>
            <c:strRef>
              <c:f>'Raw Data'!$B$1</c:f>
              <c:strCache>
                <c:ptCount val="1"/>
                <c:pt idx="0">
                  <c:v>Source Plasma Draw (L)</c:v>
                </c:pt>
              </c:strCache>
            </c:strRef>
          </c:tx>
          <c:spPr>
            <a:solidFill>
              <a:srgbClr val="FFC000"/>
            </a:solidFill>
          </c:spPr>
          <c:dLbls>
            <c:txPr>
              <a:bodyPr/>
              <a:lstStyle/>
              <a:p>
                <a:pPr>
                  <a:defRPr sz="1200" b="1"/>
                </a:pPr>
                <a:endParaRPr lang="en-US"/>
              </a:p>
            </c:txPr>
            <c:dLblPos val="outEnd"/>
            <c:showVal val="1"/>
          </c:dLbls>
          <c:cat>
            <c:numRef>
              <c:f>'Raw Data'!$A$2:$A$19</c:f>
              <c:numCache>
                <c:formatCode>mmm\-yy</c:formatCode>
                <c:ptCount val="18"/>
                <c:pt idx="0">
                  <c:v>41883</c:v>
                </c:pt>
                <c:pt idx="1">
                  <c:v>41913</c:v>
                </c:pt>
                <c:pt idx="2">
                  <c:v>41944</c:v>
                </c:pt>
                <c:pt idx="3">
                  <c:v>41974</c:v>
                </c:pt>
                <c:pt idx="4">
                  <c:v>42005</c:v>
                </c:pt>
                <c:pt idx="5">
                  <c:v>42036</c:v>
                </c:pt>
                <c:pt idx="6">
                  <c:v>42064</c:v>
                </c:pt>
                <c:pt idx="7">
                  <c:v>42095</c:v>
                </c:pt>
                <c:pt idx="8">
                  <c:v>42125</c:v>
                </c:pt>
                <c:pt idx="9">
                  <c:v>42156</c:v>
                </c:pt>
                <c:pt idx="10">
                  <c:v>42186</c:v>
                </c:pt>
                <c:pt idx="11">
                  <c:v>42217</c:v>
                </c:pt>
                <c:pt idx="12">
                  <c:v>42248</c:v>
                </c:pt>
                <c:pt idx="13">
                  <c:v>42278</c:v>
                </c:pt>
                <c:pt idx="14">
                  <c:v>42309</c:v>
                </c:pt>
                <c:pt idx="15">
                  <c:v>42339</c:v>
                </c:pt>
                <c:pt idx="16">
                  <c:v>42370</c:v>
                </c:pt>
                <c:pt idx="17">
                  <c:v>42401</c:v>
                </c:pt>
              </c:numCache>
            </c:numRef>
          </c:cat>
          <c:val>
            <c:numRef>
              <c:f>'Raw Data'!$B$2:$B$19</c:f>
              <c:numCache>
                <c:formatCode>#,##0</c:formatCode>
                <c:ptCount val="18"/>
                <c:pt idx="0">
                  <c:v>230</c:v>
                </c:pt>
                <c:pt idx="1">
                  <c:v>347</c:v>
                </c:pt>
                <c:pt idx="2">
                  <c:v>391</c:v>
                </c:pt>
                <c:pt idx="3">
                  <c:v>375</c:v>
                </c:pt>
                <c:pt idx="4">
                  <c:v>445</c:v>
                </c:pt>
                <c:pt idx="5">
                  <c:v>455</c:v>
                </c:pt>
                <c:pt idx="6">
                  <c:v>571</c:v>
                </c:pt>
                <c:pt idx="7">
                  <c:v>681</c:v>
                </c:pt>
                <c:pt idx="8">
                  <c:v>851</c:v>
                </c:pt>
                <c:pt idx="9">
                  <c:v>976</c:v>
                </c:pt>
                <c:pt idx="10">
                  <c:v>947</c:v>
                </c:pt>
                <c:pt idx="11">
                  <c:v>957</c:v>
                </c:pt>
                <c:pt idx="12">
                  <c:v>876</c:v>
                </c:pt>
                <c:pt idx="13">
                  <c:v>897</c:v>
                </c:pt>
                <c:pt idx="14">
                  <c:v>780</c:v>
                </c:pt>
                <c:pt idx="15">
                  <c:v>921</c:v>
                </c:pt>
                <c:pt idx="16">
                  <c:v>927</c:v>
                </c:pt>
                <c:pt idx="17">
                  <c:v>776</c:v>
                </c:pt>
              </c:numCache>
            </c:numRef>
          </c:val>
        </c:ser>
        <c:axId val="75727232"/>
        <c:axId val="75728768"/>
      </c:barChart>
      <c:dateAx>
        <c:axId val="75727232"/>
        <c:scaling>
          <c:orientation val="minMax"/>
        </c:scaling>
        <c:axPos val="b"/>
        <c:numFmt formatCode="mmm\-yy" sourceLinked="1"/>
        <c:tickLblPos val="nextTo"/>
        <c:crossAx val="75728768"/>
        <c:crosses val="autoZero"/>
        <c:auto val="1"/>
        <c:lblOffset val="100"/>
      </c:dateAx>
      <c:valAx>
        <c:axId val="75728768"/>
        <c:scaling>
          <c:orientation val="minMax"/>
        </c:scaling>
        <c:axPos val="l"/>
        <c:majorGridlines/>
        <c:numFmt formatCode="#,##0" sourceLinked="1"/>
        <c:tickLblPos val="nextTo"/>
        <c:txPr>
          <a:bodyPr/>
          <a:lstStyle/>
          <a:p>
            <a:pPr>
              <a:defRPr sz="1200" b="1"/>
            </a:pPr>
            <a:endParaRPr lang="en-US"/>
          </a:p>
        </c:txPr>
        <c:crossAx val="75727232"/>
        <c:crosses val="autoZero"/>
        <c:crossBetween val="between"/>
      </c:valAx>
      <c:spPr>
        <a:solidFill>
          <a:schemeClr val="bg1">
            <a:lumMod val="85000"/>
          </a:schemeClr>
        </a:solidFill>
      </c:spPr>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4506C5-3FEB-4FB4-9A01-ECA5BFB51866}" type="datetimeFigureOut">
              <a:rPr lang="en-US" smtClean="0"/>
              <a:pPr/>
              <a:t>3/8/2016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BA7D5B-6A2D-4614-B720-60FE2EC36A6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BA7D5B-6A2D-4614-B720-60FE2EC36A66}"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2000" cy="3429000"/>
          </a:xfrm>
        </p:spPr>
      </p:sp>
      <p:sp>
        <p:nvSpPr>
          <p:cNvPr id="3" name="Notes Placeholder 2"/>
          <p:cNvSpPr>
            <a:spLocks noGrp="1"/>
          </p:cNvSpPr>
          <p:nvPr>
            <p:ph type="body" idx="1"/>
          </p:nvPr>
        </p:nvSpPr>
        <p:spPr/>
        <p:txBody>
          <a:bodyPr>
            <a:normAutofit/>
          </a:bodyPr>
          <a:lstStyle/>
          <a:p>
            <a:r>
              <a:rPr lang="en-US" dirty="0" smtClean="0"/>
              <a:t>RBC demand declines, continue to engage</a:t>
            </a:r>
            <a:r>
              <a:rPr lang="en-US" baseline="0" dirty="0" smtClean="0"/>
              <a:t> donors by conversion to automation</a:t>
            </a:r>
            <a:endParaRPr lang="en-US" dirty="0" smtClean="0"/>
          </a:p>
          <a:p>
            <a:r>
              <a:rPr lang="en-US" dirty="0" smtClean="0"/>
              <a:t>Lower</a:t>
            </a:r>
            <a:r>
              <a:rPr lang="en-US" baseline="0" dirty="0" smtClean="0"/>
              <a:t> cost imports supplement our RBC inventory, allows for the automation focus.</a:t>
            </a:r>
          </a:p>
          <a:p>
            <a:r>
              <a:rPr lang="en-US" baseline="0" dirty="0" smtClean="0"/>
              <a:t>Currently, we are a </a:t>
            </a:r>
            <a:r>
              <a:rPr lang="en-US" b="1" baseline="0" dirty="0" smtClean="0"/>
              <a:t>platelet machine and would like to keep that engine running </a:t>
            </a:r>
          </a:p>
          <a:p>
            <a:r>
              <a:rPr lang="en-US" b="1" baseline="0" dirty="0" smtClean="0"/>
              <a:t>S</a:t>
            </a:r>
            <a:r>
              <a:rPr lang="en-US" baseline="0" dirty="0" smtClean="0"/>
              <a:t>ource plasma is also gaining traction and growth. (Moved FP to SP)</a:t>
            </a:r>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27D55B5-97DC-4F05-A5ED-11E24174F170}"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 Locally, BloodSource serves 42 hospitals throughout Northern CA.</a:t>
            </a:r>
          </a:p>
          <a:p>
            <a:pPr>
              <a:buFontTx/>
              <a:buChar char="-"/>
            </a:pPr>
            <a:r>
              <a:rPr lang="en-US" baseline="0" dirty="0" smtClean="0"/>
              <a:t> BloodSource serves each of the 4 major hospital systems in the Sacramento area (Dignity Health, Sutter Health, Kaiser Permanente and UCD).</a:t>
            </a:r>
          </a:p>
        </p:txBody>
      </p:sp>
      <p:sp>
        <p:nvSpPr>
          <p:cNvPr id="4" name="Slide Number Placeholder 3"/>
          <p:cNvSpPr>
            <a:spLocks noGrp="1"/>
          </p:cNvSpPr>
          <p:nvPr>
            <p:ph type="sldNum" sz="quarter" idx="10"/>
          </p:nvPr>
        </p:nvSpPr>
        <p:spPr/>
        <p:txBody>
          <a:bodyPr/>
          <a:lstStyle/>
          <a:p>
            <a:pPr>
              <a:defRPr/>
            </a:pPr>
            <a:fld id="{F7250307-95BB-43B2-8BB3-CC491FAC7754}" type="slidenum">
              <a:rPr lang="en-US" smtClean="0"/>
              <a:pPr>
                <a:defRPr/>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 Locally, BloodSource serves 42 hospitals throughout Northern CA.</a:t>
            </a:r>
          </a:p>
          <a:p>
            <a:pPr>
              <a:buFontTx/>
              <a:buChar char="-"/>
            </a:pPr>
            <a:r>
              <a:rPr lang="en-US" baseline="0" dirty="0" smtClean="0"/>
              <a:t> BloodSource serves each of the 4 major hospital systems in the Sacramento area (Dignity Health, Sutter Health, Kaiser Permanente and UCD).</a:t>
            </a:r>
          </a:p>
        </p:txBody>
      </p:sp>
      <p:sp>
        <p:nvSpPr>
          <p:cNvPr id="4" name="Slide Number Placeholder 3"/>
          <p:cNvSpPr>
            <a:spLocks noGrp="1"/>
          </p:cNvSpPr>
          <p:nvPr>
            <p:ph type="sldNum" sz="quarter" idx="10"/>
          </p:nvPr>
        </p:nvSpPr>
        <p:spPr/>
        <p:txBody>
          <a:bodyPr/>
          <a:lstStyle/>
          <a:p>
            <a:pPr>
              <a:defRPr/>
            </a:pPr>
            <a:fld id="{F7250307-95BB-43B2-8BB3-CC491FAC7754}"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4325" indent="-224325"/>
            <a:r>
              <a:rPr lang="en-US" dirty="0" smtClean="0"/>
              <a:t>Blood management program </a:t>
            </a:r>
          </a:p>
          <a:p>
            <a:pPr marL="224325" indent="-224325">
              <a:buAutoNum type="arabicPeriod"/>
            </a:pPr>
            <a:endParaRPr lang="en-US" dirty="0" smtClean="0"/>
          </a:p>
          <a:p>
            <a:pPr marL="224325" indent="-224325">
              <a:buAutoNum type="arabicPeriod"/>
            </a:pPr>
            <a:r>
              <a:rPr lang="en-US" dirty="0" smtClean="0"/>
              <a:t>Assessment</a:t>
            </a:r>
          </a:p>
          <a:p>
            <a:pPr marL="224325" indent="-224325">
              <a:buAutoNum type="arabicPeriod"/>
            </a:pPr>
            <a:r>
              <a:rPr lang="en-US" dirty="0" smtClean="0"/>
              <a:t>Assessment &amp; Website Access</a:t>
            </a:r>
          </a:p>
          <a:p>
            <a:pPr marL="224325" indent="-224325">
              <a:buAutoNum type="arabicPeriod"/>
            </a:pPr>
            <a:r>
              <a:rPr lang="en-US" dirty="0" smtClean="0"/>
              <a:t>1</a:t>
            </a:r>
            <a:r>
              <a:rPr lang="en-US" baseline="0" dirty="0" smtClean="0"/>
              <a:t> and 2, plus physician support and guidance</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27D55B5-97DC-4F05-A5ED-11E24174F170}" type="slidenum">
              <a:rPr lang="en-US" smtClean="0"/>
              <a:pPr>
                <a:defRPr/>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977" y="685488"/>
            <a:ext cx="4547152" cy="3429000"/>
          </a:xfrm>
        </p:spPr>
      </p:sp>
      <p:sp>
        <p:nvSpPr>
          <p:cNvPr id="3" name="Notes Placeholder 2"/>
          <p:cNvSpPr>
            <a:spLocks noGrp="1"/>
          </p:cNvSpPr>
          <p:nvPr>
            <p:ph type="body" idx="1"/>
          </p:nvPr>
        </p:nvSpPr>
        <p:spPr/>
        <p:txBody>
          <a:bodyPr>
            <a:normAutofit/>
          </a:bodyPr>
          <a:lstStyle/>
          <a:p>
            <a:r>
              <a:rPr lang="en-US" dirty="0" smtClean="0"/>
              <a:t>Very similar to what</a:t>
            </a:r>
            <a:r>
              <a:rPr lang="en-US" baseline="0" dirty="0" smtClean="0"/>
              <a:t> we do at BloodSource –</a:t>
            </a:r>
          </a:p>
          <a:p>
            <a:pPr defTabSz="897301" eaLnBrk="0" fontAlgn="base" hangingPunct="0">
              <a:spcBef>
                <a:spcPct val="30000"/>
              </a:spcBef>
              <a:spcAft>
                <a:spcPct val="0"/>
              </a:spcAft>
              <a:defRPr/>
            </a:pPr>
            <a:r>
              <a:rPr lang="en-US" baseline="0" dirty="0" smtClean="0"/>
              <a:t>F</a:t>
            </a:r>
            <a:r>
              <a:rPr lang="en-US" dirty="0" smtClean="0"/>
              <a:t>ecal microbiota transplantation</a:t>
            </a:r>
            <a:r>
              <a:rPr lang="en-US" baseline="0" dirty="0" smtClean="0"/>
              <a:t> for the treatment of C. diff</a:t>
            </a:r>
          </a:p>
          <a:p>
            <a:pPr defTabSz="897301" eaLnBrk="0" fontAlgn="base" hangingPunct="0">
              <a:spcBef>
                <a:spcPct val="30000"/>
              </a:spcBef>
              <a:spcAft>
                <a:spcPct val="0"/>
              </a:spcAft>
              <a:defRPr/>
            </a:pPr>
            <a:endParaRPr lang="en-US" baseline="0" dirty="0" smtClean="0"/>
          </a:p>
          <a:p>
            <a:r>
              <a:rPr lang="en-US" dirty="0" smtClean="0">
                <a:latin typeface="Arial" charset="0"/>
                <a:cs typeface="Arial" charset="0"/>
              </a:rPr>
              <a:t>347,000  cases of Clostridium difficile (C. diff) /year</a:t>
            </a:r>
          </a:p>
          <a:p>
            <a:r>
              <a:rPr lang="en-US" dirty="0" smtClean="0">
                <a:latin typeface="Arial" charset="0"/>
                <a:cs typeface="Arial" charset="0"/>
              </a:rPr>
              <a:t>15,000 patients die/year</a:t>
            </a:r>
          </a:p>
          <a:p>
            <a:r>
              <a:rPr lang="en-US" dirty="0" smtClean="0">
                <a:latin typeface="Arial" charset="0"/>
                <a:cs typeface="Arial" charset="0"/>
              </a:rPr>
              <a:t>Antibiotics are expensive and don’t always work </a:t>
            </a:r>
          </a:p>
          <a:p>
            <a:r>
              <a:rPr lang="en-US" dirty="0" smtClean="0">
                <a:latin typeface="Arial" charset="0"/>
                <a:cs typeface="Arial" charset="0"/>
              </a:rPr>
              <a:t>FMT has a success rate over  90%</a:t>
            </a:r>
          </a:p>
          <a:p>
            <a:pPr defTabSz="897301" eaLnBrk="0" fontAlgn="base" hangingPunct="0">
              <a:spcBef>
                <a:spcPct val="30000"/>
              </a:spcBef>
              <a:spcAft>
                <a:spcPct val="0"/>
              </a:spcAf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A93116F7-41AB-4AC0-B561-E38A1ACEC028}"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Header Placeholder 5"/>
          <p:cNvSpPr>
            <a:spLocks noGrp="1"/>
          </p:cNvSpPr>
          <p:nvPr>
            <p:ph type="hdr" sz="quarter" idx="12"/>
          </p:nvPr>
        </p:nvSpPr>
        <p:spPr/>
        <p:txBody>
          <a:bodyPr/>
          <a:lstStyle/>
          <a:p>
            <a:pPr>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long awaited program for us, Source Plasma from Volunteer Donors</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27D55B5-97DC-4F05-A5ED-11E24174F170}" type="slidenum">
              <a:rPr lang="en-US" smtClean="0"/>
              <a:pPr>
                <a:defRPr/>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85488"/>
            <a:ext cx="46482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083B3D-872D-4501-AAB7-3AFE8B887554}" type="slidenum">
              <a:rPr lang="en-US" smtClean="0"/>
              <a:pPr/>
              <a:t>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Header Placeholder 5"/>
          <p:cNvSpPr>
            <a:spLocks noGrp="1"/>
          </p:cNvSpPr>
          <p:nvPr>
            <p:ph type="hdr" sz="quarter" idx="12"/>
          </p:nvPr>
        </p:nvSpPr>
        <p:spPr/>
        <p:txBody>
          <a:bodyPr/>
          <a:lstStyle/>
          <a:p>
            <a:pPr>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~800 Mls per donation</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27D55B5-97DC-4F05-A5ED-11E24174F170}" type="slidenum">
              <a:rPr lang="en-US" smtClean="0"/>
              <a:pPr>
                <a:defRPr/>
              </a:pPr>
              <a:t>23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BloodSource</a:t>
            </a:r>
            <a:r>
              <a:rPr lang="en-US" baseline="0" dirty="0" smtClean="0"/>
              <a:t> serves the global community.</a:t>
            </a:r>
          </a:p>
          <a:p>
            <a:pPr>
              <a:buFontTx/>
              <a:buChar char="-"/>
            </a:pPr>
            <a:r>
              <a:rPr lang="en-US" dirty="0" smtClean="0"/>
              <a:t> Our plasma is fractionated</a:t>
            </a:r>
            <a:r>
              <a:rPr lang="en-US" baseline="0" dirty="0" smtClean="0"/>
              <a:t> in Europe to produce life saving medicines used across the world.</a:t>
            </a:r>
          </a:p>
          <a:p>
            <a:pPr>
              <a:buFontTx/>
              <a:buNone/>
            </a:pPr>
            <a:endParaRPr lang="en-US" baseline="0" dirty="0" smtClean="0"/>
          </a:p>
        </p:txBody>
      </p:sp>
      <p:sp>
        <p:nvSpPr>
          <p:cNvPr id="4" name="Slide Number Placeholder 3"/>
          <p:cNvSpPr>
            <a:spLocks noGrp="1"/>
          </p:cNvSpPr>
          <p:nvPr>
            <p:ph type="sldNum" sz="quarter" idx="10"/>
          </p:nvPr>
        </p:nvSpPr>
        <p:spPr/>
        <p:txBody>
          <a:bodyPr/>
          <a:lstStyle/>
          <a:p>
            <a:pPr>
              <a:defRPr/>
            </a:pPr>
            <a:fld id="{F7250307-95BB-43B2-8BB3-CC491FAC7754}" type="slidenum">
              <a:rPr lang="en-US" smtClean="0"/>
              <a:pPr>
                <a:defRPr/>
              </a:pPr>
              <a:t>24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BA7D5B-6A2D-4614-B720-60FE2EC36A66}"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06488" y="685488"/>
            <a:ext cx="4648200" cy="3429000"/>
          </a:xfrm>
          <a:ln/>
        </p:spPr>
      </p:sp>
      <p:sp>
        <p:nvSpPr>
          <p:cNvPr id="50179" name="Notes Placeholder 2"/>
          <p:cNvSpPr>
            <a:spLocks noGrp="1"/>
          </p:cNvSpPr>
          <p:nvPr>
            <p:ph type="body" idx="1"/>
          </p:nvPr>
        </p:nvSpPr>
        <p:spPr>
          <a:noFill/>
          <a:ln/>
        </p:spPr>
        <p:txBody>
          <a:bodyPr/>
          <a:lstStyle/>
          <a:p>
            <a:endParaRPr lang="en-US" dirty="0" smtClean="0"/>
          </a:p>
        </p:txBody>
      </p:sp>
      <p:sp>
        <p:nvSpPr>
          <p:cNvPr id="50180" name="Header Placeholder 3"/>
          <p:cNvSpPr>
            <a:spLocks noGrp="1"/>
          </p:cNvSpPr>
          <p:nvPr>
            <p:ph type="hdr" sz="quarter"/>
          </p:nvPr>
        </p:nvSpPr>
        <p:spPr>
          <a:noFill/>
        </p:spPr>
        <p:txBody>
          <a:bodyPr/>
          <a:lstStyle/>
          <a:p>
            <a:endParaRPr lang="en-US" dirty="0" smtClean="0"/>
          </a:p>
        </p:txBody>
      </p:sp>
      <p:sp>
        <p:nvSpPr>
          <p:cNvPr id="50181" name="Footer Placeholder 4"/>
          <p:cNvSpPr>
            <a:spLocks noGrp="1"/>
          </p:cNvSpPr>
          <p:nvPr>
            <p:ph type="ftr" sz="quarter" idx="4"/>
          </p:nvPr>
        </p:nvSpPr>
        <p:spPr>
          <a:noFill/>
        </p:spPr>
        <p:txBody>
          <a:bodyPr/>
          <a:lstStyle/>
          <a:p>
            <a:endParaRPr lang="en-US" dirty="0" smtClean="0"/>
          </a:p>
        </p:txBody>
      </p:sp>
      <p:sp>
        <p:nvSpPr>
          <p:cNvPr id="50182" name="Slide Number Placeholder 5"/>
          <p:cNvSpPr>
            <a:spLocks noGrp="1"/>
          </p:cNvSpPr>
          <p:nvPr>
            <p:ph type="sldNum" sz="quarter" idx="5"/>
          </p:nvPr>
        </p:nvSpPr>
        <p:spPr>
          <a:noFill/>
        </p:spPr>
        <p:txBody>
          <a:bodyPr/>
          <a:lstStyle/>
          <a:p>
            <a:fld id="{CEB9E9F0-8A0D-465F-BD32-AFBCC92DB5AE}" type="slidenum">
              <a:rPr lang="en-US" smtClean="0"/>
              <a:pPr/>
              <a:t>3</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94EB19E-2109-45CE-8D5A-FBDD2A8F2B03}" type="slidenum">
              <a:rPr lang="en-US" smtClean="0"/>
              <a:pPr/>
              <a:t>4</a:t>
            </a:fld>
            <a:endParaRPr lang="en-US" dirty="0" smtClean="0"/>
          </a:p>
        </p:txBody>
      </p:sp>
      <p:sp>
        <p:nvSpPr>
          <p:cNvPr id="54275" name="Rectangle 2"/>
          <p:cNvSpPr>
            <a:spLocks noGrp="1" noRot="1" noChangeAspect="1" noChangeArrowheads="1" noTextEdit="1"/>
          </p:cNvSpPr>
          <p:nvPr>
            <p:ph type="sldImg"/>
          </p:nvPr>
        </p:nvSpPr>
        <p:spPr>
          <a:xfrm>
            <a:off x="1144588" y="685800"/>
            <a:ext cx="4572000" cy="3429000"/>
          </a:xfrm>
          <a:ln/>
        </p:spPr>
      </p:sp>
      <p:sp>
        <p:nvSpPr>
          <p:cNvPr id="54276"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endParaRPr lang="en-US" dirty="0"/>
          </a:p>
        </p:txBody>
      </p:sp>
      <p:sp>
        <p:nvSpPr>
          <p:cNvPr id="6" name="Header Placeholder 5"/>
          <p:cNvSpPr>
            <a:spLocks noGrp="1"/>
          </p:cNvSpPr>
          <p:nvPr>
            <p:ph type="hdr" sz="quarter" idx="11"/>
          </p:nvPr>
        </p:nvSpPr>
        <p:spPr/>
        <p:txBody>
          <a:bodyPr/>
          <a:lstStyle/>
          <a:p>
            <a:pPr>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28E41E0-DC86-48B2-91AF-8BDC82C2FDC0}" type="slidenum">
              <a:rPr lang="en-US" smtClean="0"/>
              <a:pPr/>
              <a:t>5</a:t>
            </a:fld>
            <a:endParaRPr lang="en-US" dirty="0" smtClean="0"/>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endParaRPr lang="en-US" dirty="0"/>
          </a:p>
        </p:txBody>
      </p:sp>
      <p:sp>
        <p:nvSpPr>
          <p:cNvPr id="6" name="Header Placeholder 5"/>
          <p:cNvSpPr>
            <a:spLocks noGrp="1"/>
          </p:cNvSpPr>
          <p:nvPr>
            <p:ph type="hdr" sz="quarter" idx="11"/>
          </p:nvPr>
        </p:nvSpPr>
        <p:spPr/>
        <p:txBody>
          <a:bodyPr/>
          <a:lstStyle/>
          <a:p>
            <a:pPr>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D034A59-BF88-4E7C-AD45-F9FBA154372D}" type="slidenum">
              <a:rPr lang="en-US" smtClean="0"/>
              <a:pPr/>
              <a:t>7</a:t>
            </a:fld>
            <a:endParaRPr lang="en-US" dirty="0" smtClean="0"/>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noFill/>
          <a:ln/>
        </p:spPr>
        <p:txBody>
          <a:bodyPr/>
          <a:lstStyle/>
          <a:p>
            <a:pPr lvl="1" eaLnBrk="1" hangingPunct="1">
              <a:lnSpc>
                <a:spcPct val="90000"/>
              </a:lnSpc>
            </a:pPr>
            <a:endParaRPr lang="en-US" sz="1400" dirty="0" smtClean="0"/>
          </a:p>
        </p:txBody>
      </p:sp>
      <p:sp>
        <p:nvSpPr>
          <p:cNvPr id="5" name="Footer Placeholder 4"/>
          <p:cNvSpPr>
            <a:spLocks noGrp="1"/>
          </p:cNvSpPr>
          <p:nvPr>
            <p:ph type="ftr" sz="quarter" idx="10"/>
          </p:nvPr>
        </p:nvSpPr>
        <p:spPr/>
        <p:txBody>
          <a:bodyPr/>
          <a:lstStyle/>
          <a:p>
            <a:pPr>
              <a:defRPr/>
            </a:pPr>
            <a:endParaRPr lang="en-US" dirty="0"/>
          </a:p>
        </p:txBody>
      </p:sp>
      <p:sp>
        <p:nvSpPr>
          <p:cNvPr id="6" name="Header Placeholder 5"/>
          <p:cNvSpPr>
            <a:spLocks noGrp="1"/>
          </p:cNvSpPr>
          <p:nvPr>
            <p:ph type="hdr" sz="quarter" idx="11"/>
          </p:nvPr>
        </p:nvSpPr>
        <p:spPr/>
        <p:txBody>
          <a:bodyPr/>
          <a:lstStyle/>
          <a:p>
            <a:pPr>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27D55B5-97DC-4F05-A5ED-11E24174F170}"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2000" cy="3429000"/>
          </a:xfrm>
        </p:spPr>
      </p:sp>
      <p:sp>
        <p:nvSpPr>
          <p:cNvPr id="3" name="Notes Placeholder 2"/>
          <p:cNvSpPr>
            <a:spLocks noGrp="1"/>
          </p:cNvSpPr>
          <p:nvPr>
            <p:ph type="body" idx="1"/>
          </p:nvPr>
        </p:nvSpPr>
        <p:spPr/>
        <p:txBody>
          <a:bodyPr>
            <a:normAutofit/>
          </a:bodyPr>
          <a:lstStyle/>
          <a:p>
            <a:r>
              <a:rPr lang="en-US" dirty="0" smtClean="0"/>
              <a:t>Automation</a:t>
            </a:r>
            <a:r>
              <a:rPr lang="en-US" baseline="0" dirty="0" smtClean="0"/>
              <a:t> focused organization</a:t>
            </a:r>
            <a:endParaRPr lang="en-US" dirty="0" smtClean="0"/>
          </a:p>
          <a:p>
            <a:endParaRPr lang="en-US" dirty="0" smtClean="0"/>
          </a:p>
          <a:p>
            <a:r>
              <a:rPr lang="en-US" dirty="0" smtClean="0"/>
              <a:t>Moving donors from lower demand/lower</a:t>
            </a:r>
            <a:r>
              <a:rPr lang="en-US" baseline="0" dirty="0" smtClean="0"/>
              <a:t> margin RBCs to high demand/higher margin components</a:t>
            </a:r>
          </a:p>
          <a:p>
            <a:endParaRPr lang="en-US" dirty="0" smtClean="0"/>
          </a:p>
          <a:p>
            <a:r>
              <a:rPr lang="en-US" dirty="0" smtClean="0"/>
              <a:t>Look at every donor for future automated</a:t>
            </a:r>
            <a:r>
              <a:rPr lang="en-US" baseline="0" dirty="0" smtClean="0"/>
              <a:t> donation; they are the pipeline to feed the higher margin components</a:t>
            </a:r>
          </a:p>
          <a:p>
            <a:r>
              <a:rPr lang="en-US" baseline="0" dirty="0" smtClean="0"/>
              <a:t>Gender, blood type, vein assessment, TBV, geography, etc …</a:t>
            </a:r>
          </a:p>
          <a:p>
            <a:r>
              <a:rPr lang="en-US" baseline="0" dirty="0" smtClean="0"/>
              <a:t>We have great success --- company-wide initiative  for many years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DONOR CONVERSION – continue to enhance our program</a:t>
            </a:r>
            <a:endParaRPr lang="en-US"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27D55B5-97DC-4F05-A5ED-11E24174F170}"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2000" cy="3429000"/>
          </a:xfrm>
        </p:spPr>
      </p:sp>
      <p:sp>
        <p:nvSpPr>
          <p:cNvPr id="3" name="Notes Placeholder 2"/>
          <p:cNvSpPr>
            <a:spLocks noGrp="1"/>
          </p:cNvSpPr>
          <p:nvPr>
            <p:ph type="body" idx="1"/>
          </p:nvPr>
        </p:nvSpPr>
        <p:spPr/>
        <p:txBody>
          <a:bodyPr>
            <a:normAutofit/>
          </a:bodyPr>
          <a:lstStyle/>
          <a:p>
            <a:r>
              <a:rPr lang="en-US" dirty="0" smtClean="0"/>
              <a:t>Like SP donors;</a:t>
            </a:r>
            <a:r>
              <a:rPr lang="en-US" baseline="0" dirty="0" smtClean="0"/>
              <a:t> t</a:t>
            </a:r>
            <a:r>
              <a:rPr lang="en-US" dirty="0" smtClean="0"/>
              <a:t>otal protein, annual physical and SPE (</a:t>
            </a:r>
            <a:r>
              <a:rPr lang="en-US" sz="1200" b="0" i="0" kern="1200" dirty="0" smtClean="0">
                <a:solidFill>
                  <a:schemeClr val="tx1"/>
                </a:solidFill>
                <a:latin typeface="Times New Roman" pitchFamily="18" charset="0"/>
                <a:ea typeface="+mn-ea"/>
                <a:cs typeface="+mn-cs"/>
              </a:rPr>
              <a:t>The serum protein electrophoresis (SPE) test measures specific </a:t>
            </a:r>
            <a:r>
              <a:rPr lang="en-US" sz="1200" b="0" i="0" u="none" strike="noStrike" kern="1200" dirty="0" smtClean="0">
                <a:solidFill>
                  <a:schemeClr val="tx1"/>
                </a:solidFill>
                <a:latin typeface="Times New Roman" pitchFamily="18" charset="0"/>
                <a:ea typeface="+mn-ea"/>
                <a:cs typeface="+mn-cs"/>
              </a:rPr>
              <a:t>proteins</a:t>
            </a:r>
            <a:r>
              <a:rPr lang="en-US" sz="1200" b="0" i="0" u="none" strike="noStrike" kern="1200" baseline="0" dirty="0" smtClean="0">
                <a:solidFill>
                  <a:schemeClr val="tx1"/>
                </a:solidFill>
                <a:latin typeface="Times New Roman" pitchFamily="18" charset="0"/>
                <a:ea typeface="+mn-ea"/>
                <a:cs typeface="+mn-cs"/>
              </a:rPr>
              <a:t> </a:t>
            </a:r>
            <a:r>
              <a:rPr lang="en-US" sz="1200" b="0" i="0" kern="1200" dirty="0" smtClean="0">
                <a:solidFill>
                  <a:schemeClr val="tx1"/>
                </a:solidFill>
                <a:latin typeface="Times New Roman" pitchFamily="18" charset="0"/>
                <a:ea typeface="+mn-ea"/>
                <a:cs typeface="+mn-cs"/>
              </a:rPr>
              <a:t>in the blood)</a:t>
            </a:r>
          </a:p>
          <a:p>
            <a:r>
              <a:rPr lang="en-US" sz="1200" b="0" i="0" kern="1200" dirty="0" smtClean="0">
                <a:solidFill>
                  <a:schemeClr val="tx1"/>
                </a:solidFill>
                <a:latin typeface="Times New Roman" pitchFamily="18" charset="0"/>
                <a:ea typeface="+mn-ea"/>
                <a:cs typeface="+mn-cs"/>
              </a:rPr>
              <a:t>RNs</a:t>
            </a:r>
            <a:r>
              <a:rPr lang="en-US" sz="1200" b="0" i="0" kern="1200" baseline="0" dirty="0" smtClean="0">
                <a:solidFill>
                  <a:schemeClr val="tx1"/>
                </a:solidFill>
                <a:latin typeface="Times New Roman" pitchFamily="18" charset="0"/>
                <a:ea typeface="+mn-ea"/>
                <a:cs typeface="+mn-cs"/>
              </a:rPr>
              <a:t> have been trained as Physician Substitutes to perform the annual physicals for our frequent plasma donors (and SP donors)</a:t>
            </a:r>
          </a:p>
          <a:p>
            <a:endParaRPr lang="en-US" sz="1200" b="0" i="0" kern="1200" baseline="0" dirty="0" smtClean="0">
              <a:solidFill>
                <a:schemeClr val="tx1"/>
              </a:solidFill>
              <a:latin typeface="Times New Roman" pitchFamily="18" charset="0"/>
              <a:ea typeface="+mn-ea"/>
              <a:cs typeface="+mn-cs"/>
            </a:endParaRPr>
          </a:p>
          <a:p>
            <a:r>
              <a:rPr lang="en-US" sz="1200" b="0" i="0" kern="1200" baseline="0" dirty="0" smtClean="0">
                <a:solidFill>
                  <a:schemeClr val="tx1"/>
                </a:solidFill>
                <a:latin typeface="Times New Roman" pitchFamily="18" charset="0"/>
                <a:ea typeface="+mn-ea"/>
                <a:cs typeface="+mn-cs"/>
              </a:rPr>
              <a:t>Nearly all plasma from whole blood is RP and sent for further manufacturing</a:t>
            </a:r>
          </a:p>
          <a:p>
            <a:endParaRPr lang="en-US" sz="1200" b="0" i="0" kern="1200" baseline="0" dirty="0" smtClean="0">
              <a:solidFill>
                <a:schemeClr val="tx1"/>
              </a:solidFill>
              <a:latin typeface="Times New Roman" pitchFamily="18" charset="0"/>
              <a:ea typeface="+mn-ea"/>
              <a:cs typeface="+mn-cs"/>
            </a:endParaRPr>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27D55B5-97DC-4F05-A5ED-11E24174F170}"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4C35F23-F350-476F-ACD5-E84ADD0AC46F}" type="slidenum">
              <a:rPr lang="en-US" smtClean="0">
                <a:latin typeface="Arial" pitchFamily="34" charset="0"/>
              </a:rPr>
              <a:pPr/>
              <a:t>12</a:t>
            </a:fld>
            <a:endParaRPr lang="en-US" dirty="0" smtClean="0">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normAutofit fontScale="77500" lnSpcReduction="20000"/>
          </a:bodyPr>
          <a:lstStyle/>
          <a:p>
            <a:r>
              <a:rPr lang="en-US" sz="1600" dirty="0" smtClean="0"/>
              <a:t>1. 9/24/12 Default Dose Range change in Vista. Suboptimal= 0.0 to 2.9; Platelet 1 = 3.0 to 6.2.  Also, new PAD procedure implemented.</a:t>
            </a:r>
          </a:p>
          <a:p>
            <a:r>
              <a:rPr lang="en-US" sz="1600" dirty="0" smtClean="0"/>
              <a:t>2. 10/11/12- (1:00pm) turned off Rh+ automated RBCs</a:t>
            </a:r>
          </a:p>
          <a:p>
            <a:r>
              <a:rPr lang="en-US" sz="1600" dirty="0" smtClean="0"/>
              <a:t>3. 10/18/12- YSF changed from 1.12 to 1.10.  On 10/19/12-  Reinstated 10.5 triple target, deleted 7.1 double target.</a:t>
            </a:r>
          </a:p>
          <a:p>
            <a:r>
              <a:rPr lang="en-US" sz="1600" dirty="0" smtClean="0"/>
              <a:t>4. Onsite conversions and recruitment of WB to PP was suspended on 12/4.</a:t>
            </a:r>
          </a:p>
          <a:p>
            <a:r>
              <a:rPr lang="en-US" sz="1600" dirty="0" smtClean="0"/>
              <a:t>5. Conversions were reinstated as of 12/20.</a:t>
            </a:r>
          </a:p>
          <a:p>
            <a:r>
              <a:rPr lang="en-US" sz="1600" dirty="0" smtClean="0"/>
              <a:t>6. All 3 Micros recalibrated on 01/29/13.</a:t>
            </a:r>
          </a:p>
          <a:p>
            <a:r>
              <a:rPr lang="en-US" sz="1600" dirty="0" smtClean="0"/>
              <a:t>7. Began discarding High and Low Platelet Concentrations collections due to non-compliance with storage bag recommendation as of 4/9/2013. Previously these products were labeled and license struck.</a:t>
            </a:r>
          </a:p>
          <a:p>
            <a:pPr defTabSz="897301" eaLnBrk="0" fontAlgn="base" hangingPunct="0">
              <a:spcBef>
                <a:spcPct val="30000"/>
              </a:spcBef>
              <a:spcAft>
                <a:spcPct val="0"/>
              </a:spcAft>
              <a:defRPr/>
            </a:pPr>
            <a:r>
              <a:rPr lang="en-US" sz="1600" dirty="0" smtClean="0"/>
              <a:t>8. All </a:t>
            </a:r>
            <a:r>
              <a:rPr lang="en-US" sz="1600" dirty="0" smtClean="0">
                <a:latin typeface="Arial" charset="0"/>
              </a:rPr>
              <a:t>3 Micros 60s are undergoing their annual PM and then subsequent semi-annual Calibration this evening.  All MPT collections from 6/25/13 and later will be tested using the recently PM’s and Calibrated instruments.  Since all apheresis platelet data is entered into Vista lab module MPM will be able to access all necessary information needed to evaluate YSF – 06/25/2013.</a:t>
            </a:r>
            <a:endParaRPr lang="en-US" sz="1600" dirty="0" smtClean="0"/>
          </a:p>
          <a:p>
            <a:r>
              <a:rPr lang="en-US" sz="1600" dirty="0" smtClean="0"/>
              <a:t>9. Trima YSF changes were made effective 12/03/2013.</a:t>
            </a:r>
          </a:p>
          <a:p>
            <a:pPr defTabSz="897301" eaLnBrk="0" fontAlgn="base" hangingPunct="0">
              <a:spcBef>
                <a:spcPct val="30000"/>
              </a:spcBef>
              <a:spcAft>
                <a:spcPct val="0"/>
              </a:spcAft>
              <a:defRPr/>
            </a:pPr>
            <a:r>
              <a:rPr lang="en-US" sz="1600" dirty="0" smtClean="0"/>
              <a:t>10. All 3 ABX Micros 60’s calibrated on 12/09/2013.</a:t>
            </a:r>
          </a:p>
          <a:p>
            <a:pPr defTabSz="897301" eaLnBrk="0" fontAlgn="base" hangingPunct="0">
              <a:spcBef>
                <a:spcPct val="30000"/>
              </a:spcBef>
              <a:spcAft>
                <a:spcPct val="0"/>
              </a:spcAft>
              <a:defRPr/>
            </a:pPr>
            <a:r>
              <a:rPr lang="en-US" sz="1600" dirty="0" smtClean="0"/>
              <a:t>11. Trima Maximum Draw Flow changed from Moderate to Fast effective 4/1/2014.</a:t>
            </a:r>
          </a:p>
          <a:p>
            <a:pPr defTabSz="897301" eaLnBrk="0" fontAlgn="base" hangingPunct="0">
              <a:spcBef>
                <a:spcPct val="30000"/>
              </a:spcBef>
              <a:spcAft>
                <a:spcPct val="0"/>
              </a:spcAft>
              <a:defRPr/>
            </a:pPr>
            <a:r>
              <a:rPr lang="en-US" sz="1600" dirty="0" smtClean="0"/>
              <a:t>12.All 3 ABX Micros 60’s calibrated on 06/17/2014.</a:t>
            </a:r>
          </a:p>
          <a:p>
            <a:endParaRPr lang="en-US" sz="1600"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26" name="Picture 2" descr="C:\Documents and Settings\rrobles\Desktop\New Branded PP Backgrounds\General\BloodSource PP_Master Slides_7.5x10-13.jpg"/>
          <p:cNvPicPr>
            <a:picLocks noChangeAspect="1" noChangeArrowheads="1"/>
          </p:cNvPicPr>
          <p:nvPr userDrawn="1"/>
        </p:nvPicPr>
        <p:blipFill>
          <a:blip r:embed="rId2" cstate="print"/>
          <a:srcRect/>
          <a:stretch>
            <a:fillRect/>
          </a:stretch>
        </p:blipFill>
        <p:spPr bwMode="auto">
          <a:xfrm>
            <a:off x="0" y="0"/>
            <a:ext cx="9144001" cy="6858000"/>
          </a:xfrm>
          <a:prstGeom prst="rect">
            <a:avLst/>
          </a:prstGeom>
          <a:noFill/>
        </p:spPr>
      </p:pic>
      <p:sp>
        <p:nvSpPr>
          <p:cNvPr id="8" name="Title 1"/>
          <p:cNvSpPr>
            <a:spLocks noGrp="1"/>
          </p:cNvSpPr>
          <p:nvPr>
            <p:ph type="ctrTitle"/>
          </p:nvPr>
        </p:nvSpPr>
        <p:spPr>
          <a:xfrm>
            <a:off x="4334854" y="1600200"/>
            <a:ext cx="4572000" cy="1470025"/>
          </a:xfrm>
        </p:spPr>
        <p:txBody>
          <a:bodyPr/>
          <a:lstStyle>
            <a:lvl1pPr>
              <a:defRPr b="1">
                <a:solidFill>
                  <a:srgbClr val="003263"/>
                </a:solidFill>
                <a:latin typeface="Arial Narrow"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792054" y="3355975"/>
            <a:ext cx="36576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40005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981200"/>
            <a:ext cx="40005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95F45A9-7D89-4BE5-84B6-468140650AFD}"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8" name="Picture 7" descr="Source Plasma_PP2-02.png"/>
          <p:cNvPicPr>
            <a:picLocks noChangeAspect="1"/>
          </p:cNvPicPr>
          <p:nvPr/>
        </p:nvPicPr>
        <p:blipFill>
          <a:blip r:embed="rId2" cstate="print"/>
          <a:stretch>
            <a:fillRect/>
          </a:stretch>
        </p:blipFill>
        <p:spPr>
          <a:xfrm>
            <a:off x="378" y="283"/>
            <a:ext cx="9143245" cy="6857434"/>
          </a:xfrm>
          <a:prstGeom prst="rect">
            <a:avLst/>
          </a:prstGeom>
        </p:spPr>
      </p:pic>
      <p:sp>
        <p:nvSpPr>
          <p:cNvPr id="4" name="Title Placeholder 1"/>
          <p:cNvSpPr>
            <a:spLocks noGrp="1"/>
          </p:cNvSpPr>
          <p:nvPr>
            <p:ph type="title" hasCustomPrompt="1"/>
          </p:nvPr>
        </p:nvSpPr>
        <p:spPr>
          <a:xfrm>
            <a:off x="381000" y="1676400"/>
            <a:ext cx="8458200" cy="3124200"/>
          </a:xfrm>
          <a:prstGeom prst="rect">
            <a:avLst/>
          </a:prstGeom>
        </p:spPr>
        <p:txBody>
          <a:bodyPr vert="horz" lIns="91429" tIns="45714" rIns="91429" bIns="45714" rtlCol="0" anchor="ctr">
            <a:normAutofit/>
          </a:bodyPr>
          <a:lstStyle>
            <a:lvl1pPr algn="l">
              <a:defRPr sz="4800" b="1" i="0">
                <a:solidFill>
                  <a:schemeClr val="accent2"/>
                </a:solidFill>
                <a:latin typeface="Arial" pitchFamily="34" charset="0"/>
                <a:cs typeface="Arial" pitchFamily="34" charset="0"/>
              </a:defRPr>
            </a:lvl1pPr>
          </a:lstStyle>
          <a:p>
            <a:r>
              <a:rPr lang="en-US" dirty="0" smtClean="0"/>
              <a:t>Arial</a:t>
            </a:r>
            <a:endParaRPr lang="en-US" dirty="0"/>
          </a:p>
        </p:txBody>
      </p:sp>
      <p:pic>
        <p:nvPicPr>
          <p:cNvPr id="5" name="Picture 4" descr="Source Plasma_PP2-02.png"/>
          <p:cNvPicPr>
            <a:picLocks noChangeAspect="1"/>
          </p:cNvPicPr>
          <p:nvPr userDrawn="1"/>
        </p:nvPicPr>
        <p:blipFill>
          <a:blip r:embed="rId2" cstate="print"/>
          <a:stretch>
            <a:fillRect/>
          </a:stretch>
        </p:blipFill>
        <p:spPr>
          <a:xfrm>
            <a:off x="378" y="284"/>
            <a:ext cx="9143245" cy="685743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pic>
        <p:nvPicPr>
          <p:cNvPr id="8" name="Picture 7" descr="Source Plasma_PP3-03.png"/>
          <p:cNvPicPr>
            <a:picLocks noChangeAspect="1"/>
          </p:cNvPicPr>
          <p:nvPr userDrawn="1"/>
        </p:nvPicPr>
        <p:blipFill>
          <a:blip r:embed="rId2" cstate="print"/>
          <a:stretch>
            <a:fillRect/>
          </a:stretch>
        </p:blipFill>
        <p:spPr>
          <a:xfrm>
            <a:off x="378" y="283"/>
            <a:ext cx="9143245" cy="6857434"/>
          </a:xfrm>
          <a:prstGeom prst="rect">
            <a:avLst/>
          </a:prstGeom>
        </p:spPr>
      </p:pic>
      <p:sp>
        <p:nvSpPr>
          <p:cNvPr id="17" name="Title 1"/>
          <p:cNvSpPr>
            <a:spLocks noGrp="1"/>
          </p:cNvSpPr>
          <p:nvPr>
            <p:ph type="title" hasCustomPrompt="1"/>
          </p:nvPr>
        </p:nvSpPr>
        <p:spPr>
          <a:xfrm>
            <a:off x="304800" y="1143000"/>
            <a:ext cx="7391400" cy="685800"/>
          </a:xfrm>
          <a:prstGeom prst="rect">
            <a:avLst/>
          </a:prstGeom>
        </p:spPr>
        <p:txBody>
          <a:bodyPr lIns="91429" tIns="45714" rIns="91429" bIns="45714"/>
          <a:lstStyle>
            <a:lvl1pPr algn="l">
              <a:defRPr sz="3600" b="1" baseline="0">
                <a:solidFill>
                  <a:schemeClr val="accent2"/>
                </a:solidFill>
                <a:latin typeface="Arial" pitchFamily="34" charset="0"/>
                <a:cs typeface="Arial" pitchFamily="34" charset="0"/>
              </a:defRPr>
            </a:lvl1pPr>
          </a:lstStyle>
          <a:p>
            <a:r>
              <a:rPr lang="en-US" dirty="0" smtClean="0"/>
              <a:t>Arial</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2400" dirty="0" smtClean="0"/>
              <a:t>	</a:t>
            </a:r>
            <a:r>
              <a:rPr lang="en-US" dirty="0" smtClean="0"/>
              <a:t/>
            </a:r>
            <a:br>
              <a:rPr lang="en-US" dirty="0" smtClean="0"/>
            </a:br>
            <a:r>
              <a:rPr lang="en-US" dirty="0" smtClean="0"/>
              <a:t> </a:t>
            </a:r>
            <a:endParaRPr lang="en-US" dirty="0"/>
          </a:p>
        </p:txBody>
      </p:sp>
      <p:sp>
        <p:nvSpPr>
          <p:cNvPr id="18" name="Content Placeholder 15"/>
          <p:cNvSpPr>
            <a:spLocks noGrp="1"/>
          </p:cNvSpPr>
          <p:nvPr>
            <p:ph sz="quarter" idx="10"/>
          </p:nvPr>
        </p:nvSpPr>
        <p:spPr>
          <a:xfrm>
            <a:off x="304800" y="1981200"/>
            <a:ext cx="7391400" cy="2895600"/>
          </a:xfrm>
          <a:prstGeom prst="rect">
            <a:avLst/>
          </a:prstGeom>
        </p:spPr>
        <p:txBody>
          <a:bodyPr lIns="91429" tIns="45714" rIns="91429" bIns="45714"/>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8BB700C-7FFC-4E43-8EBC-6D4EFAC1C85C}" type="slidenum">
              <a:rPr lang="en-US" smtClean="0"/>
              <a:pPr>
                <a:defRPr/>
              </a:pPr>
              <a:t>‹#›</a:t>
            </a:fld>
            <a:endParaRPr lang="en-US" dirty="0"/>
          </a:p>
        </p:txBody>
      </p:sp>
      <p:pic>
        <p:nvPicPr>
          <p:cNvPr id="6" name="Picture 5" descr="BloodSmart PP Slides_text_graywurl_tint-12-14.png"/>
          <p:cNvPicPr>
            <a:picLocks noChangeAspect="1"/>
          </p:cNvPicPr>
          <p:nvPr userDrawn="1"/>
        </p:nvPicPr>
        <p:blipFill>
          <a:blip r:embed="rId2" cstate="print"/>
          <a:stretch>
            <a:fillRect/>
          </a:stretch>
        </p:blipFill>
        <p:spPr>
          <a:xfrm>
            <a:off x="378" y="284"/>
            <a:ext cx="9143245" cy="685743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4" name="Picture 1" descr="PowerPoint Inside FINAL.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 name="Title 1"/>
          <p:cNvSpPr>
            <a:spLocks noGrp="1"/>
          </p:cNvSpPr>
          <p:nvPr>
            <p:ph type="title"/>
          </p:nvPr>
        </p:nvSpPr>
        <p:spPr>
          <a:xfrm>
            <a:off x="533400" y="533400"/>
            <a:ext cx="7391400" cy="685800"/>
          </a:xfrm>
          <a:prstGeom prst="rect">
            <a:avLst/>
          </a:prstGeom>
        </p:spPr>
        <p:txBody>
          <a:bodyPr lIns="91429" tIns="45714" rIns="91429" bIns="45714"/>
          <a:lstStyle>
            <a:lvl1pPr algn="l">
              <a:defRPr sz="3600" b="1" baseline="0">
                <a:solidFill>
                  <a:srgbClr val="00638B"/>
                </a:solidFill>
                <a:latin typeface="Arial" pitchFamily="34" charset="0"/>
                <a:cs typeface="Arial" pitchFamily="34" charset="0"/>
              </a:defRPr>
            </a:lvl1pPr>
          </a:lstStyle>
          <a:p>
            <a:r>
              <a:rPr lang="en-US" smtClean="0"/>
              <a:t>Click to edit Master title style</a:t>
            </a:r>
            <a:endParaRPr lang="en-US" dirty="0"/>
          </a:p>
        </p:txBody>
      </p:sp>
      <p:sp>
        <p:nvSpPr>
          <p:cNvPr id="18" name="Content Placeholder 15"/>
          <p:cNvSpPr>
            <a:spLocks noGrp="1"/>
          </p:cNvSpPr>
          <p:nvPr>
            <p:ph sz="quarter" idx="10"/>
          </p:nvPr>
        </p:nvSpPr>
        <p:spPr>
          <a:xfrm>
            <a:off x="533400" y="1371600"/>
            <a:ext cx="7391400" cy="2895600"/>
          </a:xfrm>
          <a:prstGeom prst="rect">
            <a:avLst/>
          </a:prstGeom>
        </p:spPr>
        <p:txBody>
          <a:bodyPr lIns="91429" tIns="45714" rIns="91429" bIns="45714"/>
          <a:lstStyle>
            <a:lvl1pPr>
              <a:defRPr>
                <a:solidFill>
                  <a:srgbClr val="808285"/>
                </a:solidFill>
                <a:latin typeface="Arial" pitchFamily="34" charset="0"/>
                <a:cs typeface="Arial" pitchFamily="34" charset="0"/>
              </a:defRPr>
            </a:lvl1pPr>
            <a:lvl2pPr>
              <a:defRPr>
                <a:solidFill>
                  <a:srgbClr val="808285"/>
                </a:solidFill>
                <a:latin typeface="Arial" pitchFamily="34" charset="0"/>
                <a:cs typeface="Arial" pitchFamily="34" charset="0"/>
              </a:defRPr>
            </a:lvl2pPr>
            <a:lvl3pPr>
              <a:defRPr>
                <a:solidFill>
                  <a:srgbClr val="808285"/>
                </a:solidFill>
                <a:latin typeface="Arial" pitchFamily="34" charset="0"/>
                <a:cs typeface="Arial" pitchFamily="34" charset="0"/>
              </a:defRPr>
            </a:lvl3pPr>
            <a:lvl4pPr>
              <a:defRPr>
                <a:solidFill>
                  <a:srgbClr val="808285"/>
                </a:solidFill>
                <a:latin typeface="Arial" pitchFamily="34" charset="0"/>
                <a:cs typeface="Arial" pitchFamily="34" charset="0"/>
              </a:defRPr>
            </a:lvl4pPr>
            <a:lvl5pPr>
              <a:defRPr>
                <a:solidFill>
                  <a:srgbClr val="808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79C244B5-7BD4-491A-AF12-7C231DC4406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2050" name="Picture 2" descr="C:\Documents and Settings\rrobles\Desktop\New Branded PP Backgrounds\General\BloodSource PP_Master Slides_7.5x10-14.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8" name="Title 1"/>
          <p:cNvSpPr>
            <a:spLocks noGrp="1"/>
          </p:cNvSpPr>
          <p:nvPr>
            <p:ph type="title"/>
          </p:nvPr>
        </p:nvSpPr>
        <p:spPr>
          <a:xfrm>
            <a:off x="660876" y="274638"/>
            <a:ext cx="8229600" cy="1143000"/>
          </a:xfrm>
        </p:spPr>
        <p:txBody>
          <a:bodyPr/>
          <a:lstStyle/>
          <a:p>
            <a:r>
              <a:rPr lang="en-US" smtClean="0"/>
              <a:t>Click to edit Master title style</a:t>
            </a:r>
            <a:endParaRPr lang="en-US"/>
          </a:p>
        </p:txBody>
      </p:sp>
      <p:sp>
        <p:nvSpPr>
          <p:cNvPr id="9" name="Content Placeholder 2"/>
          <p:cNvSpPr>
            <a:spLocks noGrp="1"/>
          </p:cNvSpPr>
          <p:nvPr>
            <p:ph idx="1"/>
          </p:nvPr>
        </p:nvSpPr>
        <p:spPr>
          <a:xfrm>
            <a:off x="660876" y="1600201"/>
            <a:ext cx="8229600" cy="4114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3074" name="Picture 2" descr="C:\Documents and Settings\rrobles\Desktop\New Branded PP Backgrounds\General\BloodSource PP_Master Slides_7.5x10-15.jpg"/>
          <p:cNvPicPr>
            <a:picLocks noChangeAspect="1" noChangeArrowheads="1"/>
          </p:cNvPicPr>
          <p:nvPr userDrawn="1"/>
        </p:nvPicPr>
        <p:blipFill>
          <a:blip r:embed="rId2" cstate="print"/>
          <a:srcRect/>
          <a:stretch>
            <a:fillRect/>
          </a:stretch>
        </p:blipFill>
        <p:spPr bwMode="auto">
          <a:xfrm>
            <a:off x="0" y="0"/>
            <a:ext cx="9144001" cy="6858001"/>
          </a:xfrm>
          <a:prstGeom prst="rect">
            <a:avLst/>
          </a:prstGeom>
          <a:noFill/>
        </p:spPr>
      </p:pic>
      <p:sp>
        <p:nvSpPr>
          <p:cNvPr id="8" name="Title 1"/>
          <p:cNvSpPr>
            <a:spLocks noGrp="1"/>
          </p:cNvSpPr>
          <p:nvPr>
            <p:ph type="title"/>
          </p:nvPr>
        </p:nvSpPr>
        <p:spPr>
          <a:xfrm>
            <a:off x="660876" y="274638"/>
            <a:ext cx="8229600" cy="1143000"/>
          </a:xfrm>
        </p:spPr>
        <p:txBody>
          <a:bodyPr/>
          <a:lstStyle/>
          <a:p>
            <a:r>
              <a:rPr lang="en-US" smtClean="0"/>
              <a:t>Click to edit Master title style</a:t>
            </a:r>
            <a:endParaRPr lang="en-US"/>
          </a:p>
        </p:txBody>
      </p:sp>
      <p:sp>
        <p:nvSpPr>
          <p:cNvPr id="9" name="Content Placeholder 2"/>
          <p:cNvSpPr>
            <a:spLocks noGrp="1"/>
          </p:cNvSpPr>
          <p:nvPr>
            <p:ph idx="1"/>
          </p:nvPr>
        </p:nvSpPr>
        <p:spPr>
          <a:xfrm>
            <a:off x="660876" y="1600201"/>
            <a:ext cx="8229600" cy="4114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4098" name="Picture 2" descr="C:\Documents and Settings\rrobles\Desktop\New Branded PP Backgrounds\General\BloodSource PP_Master Slides_7.5x10-16.jpg"/>
          <p:cNvPicPr>
            <a:picLocks noChangeAspect="1" noChangeArrowheads="1"/>
          </p:cNvPicPr>
          <p:nvPr userDrawn="1"/>
        </p:nvPicPr>
        <p:blipFill>
          <a:blip r:embed="rId2" cstate="print"/>
          <a:srcRect/>
          <a:stretch>
            <a:fillRect/>
          </a:stretch>
        </p:blipFill>
        <p:spPr bwMode="auto">
          <a:xfrm>
            <a:off x="0" y="0"/>
            <a:ext cx="9144001" cy="6858001"/>
          </a:xfrm>
          <a:prstGeom prst="rect">
            <a:avLst/>
          </a:prstGeom>
          <a:noFill/>
        </p:spPr>
      </p:pic>
      <p:sp>
        <p:nvSpPr>
          <p:cNvPr id="9" name="Title 1"/>
          <p:cNvSpPr>
            <a:spLocks noGrp="1"/>
          </p:cNvSpPr>
          <p:nvPr>
            <p:ph type="title"/>
          </p:nvPr>
        </p:nvSpPr>
        <p:spPr>
          <a:xfrm>
            <a:off x="660876" y="274638"/>
            <a:ext cx="8229600" cy="1143000"/>
          </a:xfrm>
        </p:spPr>
        <p:txBody>
          <a:bodyPr/>
          <a:lstStyle/>
          <a:p>
            <a:r>
              <a:rPr lang="en-US" smtClean="0"/>
              <a:t>Click to edit Master title style</a:t>
            </a:r>
            <a:endParaRPr lang="en-US"/>
          </a:p>
        </p:txBody>
      </p:sp>
      <p:sp>
        <p:nvSpPr>
          <p:cNvPr id="10" name="Content Placeholder 2"/>
          <p:cNvSpPr>
            <a:spLocks noGrp="1"/>
          </p:cNvSpPr>
          <p:nvPr>
            <p:ph idx="1"/>
          </p:nvPr>
        </p:nvSpPr>
        <p:spPr>
          <a:xfrm>
            <a:off x="660876" y="1600201"/>
            <a:ext cx="8229600" cy="4114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5122" name="Picture 2" descr="C:\Documents and Settings\rrobles\Desktop\New Branded PP Backgrounds\General\BloodSource PP_Master Slides_7.5x10-17.jpg"/>
          <p:cNvPicPr>
            <a:picLocks noChangeAspect="1" noChangeArrowheads="1"/>
          </p:cNvPicPr>
          <p:nvPr userDrawn="1"/>
        </p:nvPicPr>
        <p:blipFill>
          <a:blip r:embed="rId2" cstate="print"/>
          <a:srcRect/>
          <a:stretch>
            <a:fillRect/>
          </a:stretch>
        </p:blipFill>
        <p:spPr bwMode="auto">
          <a:xfrm>
            <a:off x="0" y="0"/>
            <a:ext cx="9144001" cy="6858001"/>
          </a:xfrm>
          <a:prstGeom prst="rect">
            <a:avLst/>
          </a:prstGeom>
          <a:noFill/>
        </p:spPr>
      </p:pic>
      <p:sp>
        <p:nvSpPr>
          <p:cNvPr id="11" name="Title 1"/>
          <p:cNvSpPr>
            <a:spLocks noGrp="1"/>
          </p:cNvSpPr>
          <p:nvPr>
            <p:ph type="title"/>
          </p:nvPr>
        </p:nvSpPr>
        <p:spPr>
          <a:xfrm>
            <a:off x="660876" y="274638"/>
            <a:ext cx="8229600" cy="1143000"/>
          </a:xfrm>
        </p:spPr>
        <p:txBody>
          <a:bodyPr/>
          <a:lstStyle/>
          <a:p>
            <a:r>
              <a:rPr lang="en-US" smtClean="0"/>
              <a:t>Click to edit Master title style</a:t>
            </a:r>
            <a:endParaRPr lang="en-US"/>
          </a:p>
        </p:txBody>
      </p:sp>
      <p:sp>
        <p:nvSpPr>
          <p:cNvPr id="12" name="Content Placeholder 2"/>
          <p:cNvSpPr>
            <a:spLocks noGrp="1"/>
          </p:cNvSpPr>
          <p:nvPr>
            <p:ph idx="1"/>
          </p:nvPr>
        </p:nvSpPr>
        <p:spPr>
          <a:xfrm>
            <a:off x="660876" y="1600201"/>
            <a:ext cx="8229600" cy="4114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Background">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57200" y="1600201"/>
            <a:ext cx="8229600" cy="5029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06278-0156-451B-AE73-AB4855523A1D}" type="datetimeFigureOut">
              <a:rPr lang="en-US" smtClean="0"/>
              <a:pPr/>
              <a:t>3/8/2016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481682-B9D6-450D-BDB5-AC084F5F72BC}" type="slidenum">
              <a:rPr lang="en-US" smtClean="0"/>
              <a:pPr/>
              <a:t>‹#›</a:t>
            </a:fld>
            <a:endParaRPr lang="en-US" dirty="0"/>
          </a:p>
        </p:txBody>
      </p:sp>
      <p:sp>
        <p:nvSpPr>
          <p:cNvPr id="5"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6" name="Content Placeholder 2"/>
          <p:cNvSpPr>
            <a:spLocks noGrp="1"/>
          </p:cNvSpPr>
          <p:nvPr>
            <p:ph idx="1"/>
          </p:nvPr>
        </p:nvSpPr>
        <p:spPr>
          <a:xfrm>
            <a:off x="457200" y="1600201"/>
            <a:ext cx="8229600" cy="5029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C98B346-258A-4141-BF8C-3151465404BB}"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06278-0156-451B-AE73-AB4855523A1D}" type="datetimeFigureOut">
              <a:rPr lang="en-US" smtClean="0"/>
              <a:pPr/>
              <a:t>3/8/2016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81682-B9D6-450D-BDB5-AC084F5F72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2" r:id="rId12"/>
    <p:sldLayoutId id="2147483663" r:id="rId13"/>
    <p:sldLayoutId id="2147483665" r:id="rId14"/>
    <p:sldLayoutId id="2147483666" r:id="rId15"/>
    <p:sldLayoutId id="2147483667"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1/13/Blank_California_Map.svg"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ahUKEwjWtaHS5I7LAhVK0mMKHRcdCr4QjRwIBw&amp;url=https://committee100.org/25-years/&amp;psig=AFQjCNEX3pYU-LJ5GYa_iWhmjlHzqU5QXg&amp;ust=1456347804810007" TargetMode="External"/><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upload.wikimedia.org/wikipedia/commons/1/13/Blank_California_Map.sv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4854" y="381000"/>
            <a:ext cx="4572000" cy="2689225"/>
          </a:xfrm>
        </p:spPr>
        <p:txBody>
          <a:bodyPr>
            <a:normAutofit/>
          </a:bodyPr>
          <a:lstStyle/>
          <a:p>
            <a:r>
              <a:rPr lang="en-US" sz="6000" dirty="0" smtClean="0"/>
              <a:t>WELCOME</a:t>
            </a:r>
            <a:br>
              <a:rPr lang="en-US" sz="6000" dirty="0" smtClean="0"/>
            </a:br>
            <a:r>
              <a:rPr lang="en-US" sz="6000" dirty="0" smtClean="0"/>
              <a:t>BACK</a:t>
            </a:r>
            <a:endParaRPr lang="en-US" sz="6000" dirty="0"/>
          </a:p>
        </p:txBody>
      </p:sp>
      <p:sp>
        <p:nvSpPr>
          <p:cNvPr id="3" name="Subtitle 2"/>
          <p:cNvSpPr>
            <a:spLocks noGrp="1"/>
          </p:cNvSpPr>
          <p:nvPr>
            <p:ph type="subTitle" idx="1"/>
          </p:nvPr>
        </p:nvSpPr>
        <p:spPr/>
        <p:txBody>
          <a:bodyPr/>
          <a:lstStyle/>
          <a:p>
            <a:r>
              <a:rPr lang="en-US" b="1" dirty="0" smtClean="0">
                <a:solidFill>
                  <a:srgbClr val="003263"/>
                </a:solidFill>
              </a:rPr>
              <a:t>Blood Centers of California</a:t>
            </a:r>
          </a:p>
          <a:p>
            <a:r>
              <a:rPr lang="en-US" b="1" smtClean="0">
                <a:solidFill>
                  <a:srgbClr val="003263"/>
                </a:solidFill>
              </a:rPr>
              <a:t>March 8, </a:t>
            </a:r>
            <a:r>
              <a:rPr lang="en-US" b="1" dirty="0" smtClean="0">
                <a:solidFill>
                  <a:srgbClr val="003263"/>
                </a:solidFill>
              </a:rPr>
              <a:t>2016</a:t>
            </a:r>
            <a:endParaRPr lang="en-US" b="1" dirty="0">
              <a:solidFill>
                <a:srgbClr val="00326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Automation Focus</a:t>
            </a:r>
            <a:endParaRPr lang="en-US" b="1" dirty="0"/>
          </a:p>
        </p:txBody>
      </p:sp>
      <p:pic>
        <p:nvPicPr>
          <p:cNvPr id="1026" name="Picture 2"/>
          <p:cNvPicPr>
            <a:picLocks noGrp="1" noChangeAspect="1" noChangeArrowheads="1"/>
          </p:cNvPicPr>
          <p:nvPr>
            <p:ph idx="1"/>
          </p:nvPr>
        </p:nvPicPr>
        <p:blipFill>
          <a:blip r:embed="rId3" cstate="print"/>
          <a:stretch>
            <a:fillRect/>
          </a:stretch>
        </p:blipFill>
        <p:spPr bwMode="auto">
          <a:xfrm>
            <a:off x="1902460" y="2042160"/>
            <a:ext cx="5745480" cy="323088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Transfusable Plasma Program</a:t>
            </a:r>
            <a:endParaRPr lang="en-US" b="1" dirty="0"/>
          </a:p>
        </p:txBody>
      </p:sp>
      <p:sp>
        <p:nvSpPr>
          <p:cNvPr id="3" name="Content Placeholder 2"/>
          <p:cNvSpPr>
            <a:spLocks noGrp="1"/>
          </p:cNvSpPr>
          <p:nvPr>
            <p:ph idx="1"/>
          </p:nvPr>
        </p:nvSpPr>
        <p:spPr/>
        <p:txBody>
          <a:bodyPr/>
          <a:lstStyle/>
          <a:p>
            <a:r>
              <a:rPr lang="en-US" dirty="0" smtClean="0"/>
              <a:t>All male donor base</a:t>
            </a:r>
          </a:p>
          <a:p>
            <a:r>
              <a:rPr lang="en-US" dirty="0" smtClean="0"/>
              <a:t>Collect via automation</a:t>
            </a:r>
          </a:p>
          <a:p>
            <a:r>
              <a:rPr lang="en-US" dirty="0" smtClean="0"/>
              <a:t>Frequent donor program</a:t>
            </a:r>
          </a:p>
          <a:p>
            <a:r>
              <a:rPr lang="en-US" dirty="0" smtClean="0"/>
              <a:t>AB male recruitment efforts</a:t>
            </a:r>
          </a:p>
          <a:p>
            <a:r>
              <a:rPr lang="en-US" dirty="0" smtClean="0"/>
              <a:t>Distribute 2/3 FFP-J and 1/3 FFP-A</a:t>
            </a:r>
          </a:p>
          <a:p>
            <a:r>
              <a:rPr lang="en-US" dirty="0" smtClean="0"/>
              <a:t>Recovered plasma to fractionation</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5"/>
          <p:cNvSpPr>
            <a:spLocks noGrp="1" noChangeArrowheads="1"/>
          </p:cNvSpPr>
          <p:nvPr>
            <p:ph type="title"/>
          </p:nvPr>
        </p:nvSpPr>
        <p:spPr/>
        <p:txBody>
          <a:bodyPr/>
          <a:lstStyle/>
          <a:p>
            <a:pPr eaLnBrk="1" hangingPunct="1"/>
            <a:r>
              <a:rPr lang="en-US" sz="2800" b="1" dirty="0" smtClean="0"/>
              <a:t>BloodSource End-of-Month Split Rate</a:t>
            </a:r>
          </a:p>
        </p:txBody>
      </p:sp>
      <p:graphicFrame>
        <p:nvGraphicFramePr>
          <p:cNvPr id="9" name="Object 14"/>
          <p:cNvGraphicFramePr>
            <a:graphicFrameLocks noGrp="1" noChangeAspect="1"/>
          </p:cNvGraphicFramePr>
          <p:nvPr>
            <p:ph idx="1"/>
          </p:nvPr>
        </p:nvGraphicFramePr>
        <p:xfrm>
          <a:off x="6858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027" name="Date Placeholder 3"/>
          <p:cNvSpPr>
            <a:spLocks noGrp="1"/>
          </p:cNvSpPr>
          <p:nvPr>
            <p:ph type="dt" sz="half" idx="4294967295"/>
          </p:nvPr>
        </p:nvSpPr>
        <p:spPr>
          <a:xfrm>
            <a:off x="7010400" y="6356350"/>
            <a:ext cx="2133600" cy="365125"/>
          </a:xfrm>
          <a:noFill/>
        </p:spPr>
        <p:txBody>
          <a:bodyPr/>
          <a:lstStyle/>
          <a:p>
            <a:fld id="{82EDD3F7-AC11-4270-B1D3-0486DF03B6C6}" type="slidenum">
              <a:rPr lang="en-US" smtClean="0">
                <a:latin typeface="Times"/>
              </a:rPr>
              <a:pPr/>
              <a:t>12</a:t>
            </a:fld>
            <a:r>
              <a:rPr lang="en-US" dirty="0" smtClean="0">
                <a:latin typeface="Times"/>
              </a:rPr>
              <a:t>  </a:t>
            </a:r>
            <a:fld id="{DCCC695E-4D94-4213-8956-0040A85C9E2F}" type="datetime1">
              <a:rPr lang="en-US" smtClean="0">
                <a:latin typeface="Times"/>
              </a:rPr>
              <a:pPr/>
              <a:t>3/8/2016</a:t>
            </a:fld>
            <a:endParaRPr lang="en-US" dirty="0" smtClean="0">
              <a:latin typeface="Times"/>
            </a:endParaRPr>
          </a:p>
        </p:txBody>
      </p:sp>
      <p:sp>
        <p:nvSpPr>
          <p:cNvPr id="1029" name="Text Box 7"/>
          <p:cNvSpPr txBox="1">
            <a:spLocks noChangeArrowheads="1"/>
          </p:cNvSpPr>
          <p:nvPr/>
        </p:nvSpPr>
        <p:spPr bwMode="auto">
          <a:xfrm>
            <a:off x="1050925" y="5751513"/>
            <a:ext cx="2606675" cy="366712"/>
          </a:xfrm>
          <a:prstGeom prst="rect">
            <a:avLst/>
          </a:prstGeom>
          <a:noFill/>
          <a:ln w="9525">
            <a:noFill/>
            <a:miter lim="800000"/>
            <a:headEnd/>
            <a:tailEnd/>
          </a:ln>
        </p:spPr>
        <p:txBody>
          <a:bodyPr>
            <a:spAutoFit/>
          </a:bodyPr>
          <a:lstStyle/>
          <a:p>
            <a:pPr eaLnBrk="0" hangingPunct="0"/>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Collections</a:t>
            </a:r>
            <a:endParaRPr lang="en-US" b="1" dirty="0"/>
          </a:p>
        </p:txBody>
      </p:sp>
      <p:graphicFrame>
        <p:nvGraphicFramePr>
          <p:cNvPr id="5" name="Content Placeholder 4"/>
          <p:cNvGraphicFramePr>
            <a:graphicFrameLocks noGrp="1"/>
          </p:cNvGraphicFramePr>
          <p:nvPr>
            <p:ph idx="1"/>
          </p:nvPr>
        </p:nvGraphicFramePr>
        <p:xfrm>
          <a:off x="660400" y="160020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a:buNone/>
            </a:pPr>
            <a:endParaRPr lang="en-US" dirty="0" smtClean="0"/>
          </a:p>
          <a:p>
            <a:pPr>
              <a:buNone/>
            </a:pPr>
            <a:endParaRPr lang="en-US" dirty="0" smtClean="0"/>
          </a:p>
          <a:p>
            <a:pPr>
              <a:buNone/>
            </a:pPr>
            <a:r>
              <a:rPr lang="en-US" sz="4000" b="1" dirty="0" smtClean="0"/>
              <a:t>CUSTOMERS</a:t>
            </a:r>
            <a:endParaRPr lang="en-US" sz="4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b="1" dirty="0" smtClean="0"/>
              <a:t>Who BloodSource Serves</a:t>
            </a:r>
          </a:p>
        </p:txBody>
      </p:sp>
      <p:sp>
        <p:nvSpPr>
          <p:cNvPr id="6" name="Content Placeholder 5"/>
          <p:cNvSpPr>
            <a:spLocks noGrp="1"/>
          </p:cNvSpPr>
          <p:nvPr>
            <p:ph idx="1"/>
          </p:nvPr>
        </p:nvSpPr>
        <p:spPr/>
        <p:txBody>
          <a:bodyPr/>
          <a:lstStyle/>
          <a:p>
            <a:endParaRPr lang="en-US" dirty="0"/>
          </a:p>
        </p:txBody>
      </p:sp>
      <p:pic>
        <p:nvPicPr>
          <p:cNvPr id="32771" name="Picture 3" descr="MapALLHOSrev2"/>
          <p:cNvPicPr>
            <a:picLocks noChangeAspect="1" noChangeArrowheads="1"/>
          </p:cNvPicPr>
          <p:nvPr/>
        </p:nvPicPr>
        <p:blipFill>
          <a:blip r:embed="rId3" cstate="print"/>
          <a:srcRect/>
          <a:stretch>
            <a:fillRect/>
          </a:stretch>
        </p:blipFill>
        <p:spPr bwMode="auto">
          <a:xfrm>
            <a:off x="685800" y="1676400"/>
            <a:ext cx="4803775" cy="4267200"/>
          </a:xfrm>
          <a:prstGeom prst="rect">
            <a:avLst/>
          </a:prstGeom>
          <a:noFill/>
          <a:ln w="9525">
            <a:noFill/>
            <a:miter lim="800000"/>
            <a:headEnd/>
            <a:tailEnd/>
          </a:ln>
        </p:spPr>
      </p:pic>
      <p:sp>
        <p:nvSpPr>
          <p:cNvPr id="32772" name="Text Box 4"/>
          <p:cNvSpPr txBox="1">
            <a:spLocks noChangeArrowheads="1"/>
          </p:cNvSpPr>
          <p:nvPr/>
        </p:nvSpPr>
        <p:spPr bwMode="auto">
          <a:xfrm>
            <a:off x="4114800" y="1230312"/>
            <a:ext cx="2438400" cy="3646488"/>
          </a:xfrm>
          <a:prstGeom prst="rect">
            <a:avLst/>
          </a:prstGeom>
          <a:noFill/>
          <a:ln w="9525">
            <a:noFill/>
            <a:miter lim="800000"/>
            <a:headEnd/>
            <a:tailEnd/>
          </a:ln>
        </p:spPr>
        <p:txBody>
          <a:bodyPr>
            <a:spAutoFit/>
          </a:bodyPr>
          <a:lstStyle/>
          <a:p>
            <a:pPr marL="112713" indent="-112713"/>
            <a:r>
              <a:rPr lang="en-US" sz="1200" b="1" dirty="0"/>
              <a:t>Sutter Health</a:t>
            </a:r>
          </a:p>
          <a:p>
            <a:pPr marL="112713" indent="-112713"/>
            <a:r>
              <a:rPr lang="en-US" sz="900" dirty="0"/>
              <a:t>	Sutter Amador Hospital</a:t>
            </a:r>
          </a:p>
          <a:p>
            <a:pPr marL="112713" indent="-112713"/>
            <a:r>
              <a:rPr lang="en-US" sz="900" dirty="0"/>
              <a:t>	Sutter Auburn Faith Hospital</a:t>
            </a:r>
          </a:p>
          <a:p>
            <a:pPr marL="112713" indent="-112713"/>
            <a:r>
              <a:rPr lang="en-US" sz="900" dirty="0"/>
              <a:t>	Sutter Davis Hospital</a:t>
            </a:r>
          </a:p>
          <a:p>
            <a:pPr marL="112713" indent="-112713"/>
            <a:r>
              <a:rPr lang="en-US" sz="900" dirty="0"/>
              <a:t>	Sutter General Hospital</a:t>
            </a:r>
          </a:p>
          <a:p>
            <a:pPr marL="112713" indent="-112713"/>
            <a:r>
              <a:rPr lang="en-US" sz="900" dirty="0"/>
              <a:t>	Sutter Memorial Hospital</a:t>
            </a:r>
          </a:p>
          <a:p>
            <a:pPr marL="112713" indent="-112713"/>
            <a:r>
              <a:rPr lang="en-US" sz="900" dirty="0"/>
              <a:t>	Sutter Roseville Medical Center</a:t>
            </a:r>
          </a:p>
          <a:p>
            <a:pPr marL="112713" indent="-112713"/>
            <a:r>
              <a:rPr lang="en-US" sz="900" dirty="0"/>
              <a:t>	Sutter Surgical Hospital North Valley</a:t>
            </a:r>
          </a:p>
          <a:p>
            <a:pPr marL="112713" indent="-112713"/>
            <a:r>
              <a:rPr lang="en-US" sz="900" dirty="0"/>
              <a:t>	Sutter Solano Medical Center </a:t>
            </a:r>
          </a:p>
          <a:p>
            <a:pPr marL="112713" indent="-112713"/>
            <a:r>
              <a:rPr lang="en-US" sz="900" dirty="0"/>
              <a:t>	Sutter Memorial Medical Center Modesto</a:t>
            </a:r>
          </a:p>
          <a:p>
            <a:pPr marL="112713" indent="-112713"/>
            <a:r>
              <a:rPr lang="en-US" sz="900" dirty="0"/>
              <a:t>	Sutter Tracy  Community Hospital</a:t>
            </a:r>
          </a:p>
          <a:p>
            <a:pPr marL="112713" indent="-112713"/>
            <a:endParaRPr lang="en-US" sz="900" dirty="0"/>
          </a:p>
          <a:p>
            <a:pPr marL="112713" indent="-112713"/>
            <a:r>
              <a:rPr lang="en-US" sz="1200" b="1" dirty="0"/>
              <a:t>Dignity Health </a:t>
            </a:r>
          </a:p>
          <a:p>
            <a:pPr marL="112713" indent="-112713"/>
            <a:r>
              <a:rPr lang="en-US" sz="900" dirty="0"/>
              <a:t>	Mark Twain St. Joseph’s Hospital</a:t>
            </a:r>
          </a:p>
          <a:p>
            <a:pPr marL="112713" indent="-112713"/>
            <a:r>
              <a:rPr lang="en-US" sz="900" dirty="0"/>
              <a:t>	Mercy General Hospital</a:t>
            </a:r>
          </a:p>
          <a:p>
            <a:pPr marL="112713" indent="-112713"/>
            <a:r>
              <a:rPr lang="en-US" sz="900" dirty="0"/>
              <a:t>	Mercy Hospital of Folsom</a:t>
            </a:r>
          </a:p>
          <a:p>
            <a:pPr marL="112713" indent="-112713"/>
            <a:r>
              <a:rPr lang="en-US" sz="900" dirty="0"/>
              <a:t>	Mercy San Juan Medical Center</a:t>
            </a:r>
          </a:p>
          <a:p>
            <a:pPr marL="112713" indent="-112713"/>
            <a:r>
              <a:rPr lang="en-US" sz="900" dirty="0"/>
              <a:t>	Mercy Medical Center Merced</a:t>
            </a:r>
          </a:p>
          <a:p>
            <a:pPr marL="112713" indent="-112713"/>
            <a:r>
              <a:rPr lang="en-US" sz="900" dirty="0"/>
              <a:t>	Mercy Medical Center Redding</a:t>
            </a:r>
          </a:p>
          <a:p>
            <a:pPr marL="112713" indent="-112713"/>
            <a:r>
              <a:rPr lang="en-US" sz="900" dirty="0"/>
              <a:t>	Mercy Medical Center Mt. Shasta</a:t>
            </a:r>
          </a:p>
          <a:p>
            <a:pPr marL="112713" indent="-112713"/>
            <a:r>
              <a:rPr lang="en-US" sz="900" dirty="0"/>
              <a:t>	Methodist Hospital of Sacramento</a:t>
            </a:r>
          </a:p>
          <a:p>
            <a:pPr marL="112713" indent="-112713"/>
            <a:r>
              <a:rPr lang="en-US" sz="900" dirty="0"/>
              <a:t>	Sierra Nevada Memorial Hospital</a:t>
            </a:r>
          </a:p>
          <a:p>
            <a:pPr marL="112713" indent="-112713"/>
            <a:r>
              <a:rPr lang="en-US" sz="900" dirty="0"/>
              <a:t>	St. Elizabeth Community Hospital</a:t>
            </a:r>
          </a:p>
          <a:p>
            <a:pPr marL="112713" indent="-112713"/>
            <a:r>
              <a:rPr lang="en-US" sz="900" dirty="0"/>
              <a:t>	St. Joseph’s Medical Center</a:t>
            </a:r>
          </a:p>
          <a:p>
            <a:pPr marL="112713" indent="-112713"/>
            <a:r>
              <a:rPr lang="en-US" sz="900" dirty="0"/>
              <a:t>	Woodland Healthcare</a:t>
            </a:r>
          </a:p>
        </p:txBody>
      </p:sp>
      <p:sp>
        <p:nvSpPr>
          <p:cNvPr id="32773" name="Text Box 5"/>
          <p:cNvSpPr txBox="1">
            <a:spLocks noChangeArrowheads="1"/>
          </p:cNvSpPr>
          <p:nvPr/>
        </p:nvSpPr>
        <p:spPr bwMode="auto">
          <a:xfrm>
            <a:off x="6400800" y="1258887"/>
            <a:ext cx="2971800" cy="3600450"/>
          </a:xfrm>
          <a:prstGeom prst="rect">
            <a:avLst/>
          </a:prstGeom>
          <a:noFill/>
          <a:ln w="9525">
            <a:noFill/>
            <a:miter lim="800000"/>
            <a:headEnd/>
            <a:tailEnd/>
          </a:ln>
        </p:spPr>
        <p:txBody>
          <a:bodyPr>
            <a:spAutoFit/>
          </a:bodyPr>
          <a:lstStyle/>
          <a:p>
            <a:pPr defTabSz="173038">
              <a:tabLst>
                <a:tab pos="112713" algn="l"/>
              </a:tabLst>
            </a:pPr>
            <a:r>
              <a:rPr lang="en-US" sz="1200" b="1" dirty="0"/>
              <a:t>Kaiser Permanente</a:t>
            </a:r>
            <a:r>
              <a:rPr lang="en-US" sz="900" b="1" dirty="0"/>
              <a:t> </a:t>
            </a:r>
          </a:p>
          <a:p>
            <a:pPr defTabSz="173038">
              <a:tabLst>
                <a:tab pos="112713" algn="l"/>
              </a:tabLst>
            </a:pPr>
            <a:r>
              <a:rPr lang="en-US" sz="900" dirty="0"/>
              <a:t>	Kaiser Permanente Medical Center North</a:t>
            </a:r>
          </a:p>
          <a:p>
            <a:pPr defTabSz="173038">
              <a:tabLst>
                <a:tab pos="112713" algn="l"/>
              </a:tabLst>
            </a:pPr>
            <a:r>
              <a:rPr lang="en-US" sz="900" dirty="0"/>
              <a:t>	Kaiser Permanente Medical Center South</a:t>
            </a:r>
          </a:p>
          <a:p>
            <a:pPr defTabSz="173038">
              <a:tabLst>
                <a:tab pos="112713" algn="l"/>
              </a:tabLst>
            </a:pPr>
            <a:r>
              <a:rPr lang="en-US" sz="900" dirty="0"/>
              <a:t>	Kaiser Permanente Medical Center Roseville</a:t>
            </a:r>
          </a:p>
          <a:p>
            <a:pPr defTabSz="173038">
              <a:tabLst>
                <a:tab pos="112713" algn="l"/>
              </a:tabLst>
            </a:pPr>
            <a:endParaRPr lang="en-US" sz="900" dirty="0"/>
          </a:p>
          <a:p>
            <a:pPr defTabSz="173038">
              <a:tabLst>
                <a:tab pos="112713" algn="l"/>
              </a:tabLst>
            </a:pPr>
            <a:r>
              <a:rPr lang="en-US" sz="1200" b="1" dirty="0"/>
              <a:t>UC Davis Medical Center</a:t>
            </a:r>
          </a:p>
          <a:p>
            <a:pPr defTabSz="173038">
              <a:tabLst>
                <a:tab pos="112713" algn="l"/>
              </a:tabLst>
            </a:pPr>
            <a:endParaRPr lang="en-US" sz="1200" b="1" dirty="0"/>
          </a:p>
          <a:p>
            <a:pPr defTabSz="173038">
              <a:tabLst>
                <a:tab pos="112713" algn="l"/>
              </a:tabLst>
            </a:pPr>
            <a:r>
              <a:rPr lang="en-US" sz="1200" b="1" dirty="0"/>
              <a:t>Other</a:t>
            </a:r>
          </a:p>
          <a:p>
            <a:pPr defTabSz="173038">
              <a:tabLst>
                <a:tab pos="112713" algn="l"/>
              </a:tabLst>
            </a:pPr>
            <a:r>
              <a:rPr lang="en-US" sz="900" dirty="0"/>
              <a:t>	Barton Memorial Hospital</a:t>
            </a:r>
          </a:p>
          <a:p>
            <a:pPr defTabSz="173038">
              <a:tabLst>
                <a:tab pos="112713" algn="l"/>
              </a:tabLst>
            </a:pPr>
            <a:r>
              <a:rPr lang="en-US" sz="900" dirty="0"/>
              <a:t>	Biggs-Gridley Memorial Hospital</a:t>
            </a:r>
          </a:p>
          <a:p>
            <a:pPr defTabSz="173038">
              <a:tabLst>
                <a:tab pos="112713" algn="l"/>
              </a:tabLst>
            </a:pPr>
            <a:r>
              <a:rPr lang="en-US" sz="900" dirty="0"/>
              <a:t>	Colusa Regional Medical Center</a:t>
            </a:r>
          </a:p>
          <a:p>
            <a:pPr defTabSz="173038">
              <a:tabLst>
                <a:tab pos="112713" algn="l"/>
              </a:tabLst>
            </a:pPr>
            <a:r>
              <a:rPr lang="en-US" sz="900" dirty="0"/>
              <a:t>	Enloe Medical Center</a:t>
            </a:r>
          </a:p>
          <a:p>
            <a:pPr defTabSz="173038">
              <a:tabLst>
                <a:tab pos="112713" algn="l"/>
              </a:tabLst>
            </a:pPr>
            <a:r>
              <a:rPr lang="en-US" sz="900" dirty="0"/>
              <a:t>	Feather River Hospital</a:t>
            </a:r>
          </a:p>
          <a:p>
            <a:pPr defTabSz="173038">
              <a:tabLst>
                <a:tab pos="112713" algn="l"/>
              </a:tabLst>
            </a:pPr>
            <a:r>
              <a:rPr lang="en-US" sz="900" dirty="0"/>
              <a:t>	Fremont Medical Center</a:t>
            </a:r>
          </a:p>
          <a:p>
            <a:pPr defTabSz="173038">
              <a:tabLst>
                <a:tab pos="112713" algn="l"/>
              </a:tabLst>
            </a:pPr>
            <a:r>
              <a:rPr lang="en-US" sz="900" dirty="0"/>
              <a:t>	Glenn Medical Center</a:t>
            </a:r>
          </a:p>
          <a:p>
            <a:pPr defTabSz="173038">
              <a:tabLst>
                <a:tab pos="112713" algn="l"/>
              </a:tabLst>
            </a:pPr>
            <a:r>
              <a:rPr lang="en-US" sz="900" dirty="0"/>
              <a:t>	Kindred Hospital Sacramento</a:t>
            </a:r>
          </a:p>
          <a:p>
            <a:pPr defTabSz="173038">
              <a:tabLst>
                <a:tab pos="112713" algn="l"/>
              </a:tabLst>
            </a:pPr>
            <a:r>
              <a:rPr lang="en-US" sz="900" dirty="0"/>
              <a:t>	NorthBay Medical Center </a:t>
            </a:r>
          </a:p>
          <a:p>
            <a:pPr defTabSz="173038">
              <a:tabLst>
                <a:tab pos="112713" algn="l"/>
              </a:tabLst>
            </a:pPr>
            <a:r>
              <a:rPr lang="en-US" sz="900" dirty="0"/>
              <a:t>	Oroville Hospital</a:t>
            </a:r>
          </a:p>
          <a:p>
            <a:pPr defTabSz="173038">
              <a:tabLst>
                <a:tab pos="112713" algn="l"/>
              </a:tabLst>
            </a:pPr>
            <a:r>
              <a:rPr lang="en-US" sz="900" dirty="0"/>
              <a:t>	Patients’ Hospital Redding</a:t>
            </a:r>
          </a:p>
          <a:p>
            <a:pPr defTabSz="173038">
              <a:tabLst>
                <a:tab pos="112713" algn="l"/>
              </a:tabLst>
            </a:pPr>
            <a:r>
              <a:rPr lang="en-US" sz="900" dirty="0"/>
              <a:t>	Rideout Memorial Hospital</a:t>
            </a:r>
          </a:p>
          <a:p>
            <a:pPr defTabSz="173038">
              <a:tabLst>
                <a:tab pos="112713" algn="l"/>
              </a:tabLst>
            </a:pPr>
            <a:r>
              <a:rPr lang="en-US" sz="900" dirty="0"/>
              <a:t>	Shriners Hospital for Children of Northern California</a:t>
            </a:r>
          </a:p>
          <a:p>
            <a:pPr defTabSz="173038">
              <a:tabLst>
                <a:tab pos="112713" algn="l"/>
              </a:tabLst>
            </a:pPr>
            <a:r>
              <a:rPr lang="en-US" sz="900" dirty="0"/>
              <a:t>	Trinity Hospital</a:t>
            </a:r>
          </a:p>
          <a:p>
            <a:pPr defTabSz="173038">
              <a:tabLst>
                <a:tab pos="112713" algn="l"/>
              </a:tabLst>
            </a:pPr>
            <a:r>
              <a:rPr lang="en-US" sz="900" dirty="0"/>
              <a:t>	VA Medical Center of Sacramento</a:t>
            </a:r>
          </a:p>
          <a:p>
            <a:pPr defTabSz="173038">
              <a:tabLst>
                <a:tab pos="112713" algn="l"/>
              </a:tabLst>
            </a:pPr>
            <a:r>
              <a:rPr lang="en-US" sz="900" dirty="0"/>
              <a:t>	VacaValley Hospital</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Blank California Map.svg">
            <a:hlinkClick r:id="rId3"/>
          </p:cNvPr>
          <p:cNvPicPr>
            <a:picLocks noChangeAspect="1" noChangeArrowheads="1"/>
          </p:cNvPicPr>
          <p:nvPr/>
        </p:nvPicPr>
        <p:blipFill>
          <a:blip r:embed="rId4" cstate="print">
            <a:lum bright="70000" contrast="-100000"/>
          </a:blip>
          <a:srcRect/>
          <a:stretch>
            <a:fillRect/>
          </a:stretch>
        </p:blipFill>
        <p:spPr bwMode="auto">
          <a:xfrm>
            <a:off x="1066800" y="1449096"/>
            <a:ext cx="3676493" cy="4342104"/>
          </a:xfrm>
          <a:prstGeom prst="rect">
            <a:avLst/>
          </a:prstGeom>
          <a:noFill/>
          <a:ln w="9525">
            <a:noFill/>
            <a:miter lim="800000"/>
            <a:headEnd/>
            <a:tailEnd/>
          </a:ln>
        </p:spPr>
      </p:pic>
      <p:sp>
        <p:nvSpPr>
          <p:cNvPr id="9218" name="Rectangle 2"/>
          <p:cNvSpPr>
            <a:spLocks noGrp="1" noChangeArrowheads="1"/>
          </p:cNvSpPr>
          <p:nvPr>
            <p:ph type="title"/>
          </p:nvPr>
        </p:nvSpPr>
        <p:spPr/>
        <p:txBody>
          <a:bodyPr/>
          <a:lstStyle/>
          <a:p>
            <a:pPr eaLnBrk="1" hangingPunct="1">
              <a:defRPr/>
            </a:pPr>
            <a:r>
              <a:rPr lang="en-US" b="1" dirty="0" smtClean="0"/>
              <a:t>Who BCP Serves</a:t>
            </a:r>
          </a:p>
        </p:txBody>
      </p:sp>
      <p:sp>
        <p:nvSpPr>
          <p:cNvPr id="32772" name="Text Box 4"/>
          <p:cNvSpPr txBox="1">
            <a:spLocks noChangeArrowheads="1"/>
          </p:cNvSpPr>
          <p:nvPr/>
        </p:nvSpPr>
        <p:spPr bwMode="auto">
          <a:xfrm>
            <a:off x="3048000" y="1406605"/>
            <a:ext cx="2819400" cy="5355312"/>
          </a:xfrm>
          <a:prstGeom prst="rect">
            <a:avLst/>
          </a:prstGeom>
          <a:noFill/>
          <a:ln w="9525">
            <a:noFill/>
            <a:miter lim="800000"/>
            <a:headEnd/>
            <a:tailEnd/>
          </a:ln>
        </p:spPr>
        <p:txBody>
          <a:bodyPr wrap="square">
            <a:spAutoFit/>
          </a:bodyPr>
          <a:lstStyle/>
          <a:p>
            <a:pPr marL="112713" indent="-112713"/>
            <a:r>
              <a:rPr lang="en-US" sz="1200" b="1" dirty="0"/>
              <a:t>Sutter Health</a:t>
            </a:r>
          </a:p>
          <a:p>
            <a:r>
              <a:rPr lang="en-US" sz="900" dirty="0" smtClean="0"/>
              <a:t>Alta Bates Summit Medical Center - Alta Bates Campus</a:t>
            </a:r>
          </a:p>
          <a:p>
            <a:r>
              <a:rPr lang="en-US" sz="900" dirty="0" smtClean="0"/>
              <a:t>Alta Bates Summit Medical Center - Summit Campus</a:t>
            </a:r>
          </a:p>
          <a:p>
            <a:r>
              <a:rPr lang="en-US" sz="900" dirty="0" smtClean="0"/>
              <a:t>California Pacific Medical Center - California</a:t>
            </a:r>
          </a:p>
          <a:p>
            <a:r>
              <a:rPr lang="en-US" sz="900" dirty="0" smtClean="0"/>
              <a:t>California Pacific Medical Center - Davies</a:t>
            </a:r>
          </a:p>
          <a:p>
            <a:r>
              <a:rPr lang="en-US" sz="900" dirty="0" smtClean="0"/>
              <a:t>California Pacific Medical Center - Pacific Campus</a:t>
            </a:r>
          </a:p>
          <a:p>
            <a:r>
              <a:rPr lang="en-US" sz="900" dirty="0" smtClean="0"/>
              <a:t>California Pacific Medical Center - St. Luke's Campus</a:t>
            </a:r>
          </a:p>
          <a:p>
            <a:r>
              <a:rPr lang="en-US" sz="900" dirty="0" smtClean="0"/>
              <a:t>Eden Medical Center</a:t>
            </a:r>
          </a:p>
          <a:p>
            <a:r>
              <a:rPr lang="en-US" sz="900" dirty="0" smtClean="0"/>
              <a:t>Novato Community Hospital</a:t>
            </a:r>
          </a:p>
          <a:p>
            <a:r>
              <a:rPr lang="en-US" sz="900" dirty="0" smtClean="0"/>
              <a:t>Mills-Peninsula Medical Center</a:t>
            </a:r>
          </a:p>
          <a:p>
            <a:r>
              <a:rPr lang="en-US" sz="900" dirty="0" smtClean="0"/>
              <a:t>Sutter Delta Medical Center</a:t>
            </a:r>
          </a:p>
          <a:p>
            <a:r>
              <a:rPr lang="en-US" sz="900" dirty="0" smtClean="0"/>
              <a:t>Sutter Lakeside Hospital</a:t>
            </a:r>
          </a:p>
          <a:p>
            <a:r>
              <a:rPr lang="en-US" sz="900" dirty="0" smtClean="0"/>
              <a:t>Sutter Santa Rosa Regional Hospital</a:t>
            </a:r>
          </a:p>
          <a:p>
            <a:pPr marL="112713" indent="-112713"/>
            <a:endParaRPr lang="en-US" sz="900" dirty="0"/>
          </a:p>
          <a:p>
            <a:pPr marL="112713" indent="-112713"/>
            <a:r>
              <a:rPr lang="en-US" sz="1200" b="1" dirty="0"/>
              <a:t>Dignity Health </a:t>
            </a:r>
          </a:p>
          <a:p>
            <a:r>
              <a:rPr lang="en-US" sz="900" dirty="0" smtClean="0"/>
              <a:t>Dominican Hospital </a:t>
            </a:r>
          </a:p>
          <a:p>
            <a:r>
              <a:rPr lang="en-US" sz="900" dirty="0" smtClean="0"/>
              <a:t>Saint Francis Memorial Hospital</a:t>
            </a:r>
          </a:p>
          <a:p>
            <a:r>
              <a:rPr lang="en-US" sz="900" dirty="0" smtClean="0"/>
              <a:t>Sequoia Hospital</a:t>
            </a:r>
          </a:p>
          <a:p>
            <a:r>
              <a:rPr lang="en-US" sz="900" dirty="0" smtClean="0"/>
              <a:t>St. Mary's Medical Center</a:t>
            </a:r>
          </a:p>
          <a:p>
            <a:endParaRPr lang="en-US" sz="900" dirty="0" smtClean="0"/>
          </a:p>
          <a:p>
            <a:pPr defTabSz="173038">
              <a:tabLst>
                <a:tab pos="112713" algn="l"/>
              </a:tabLst>
            </a:pPr>
            <a:r>
              <a:rPr lang="en-US" sz="1200" b="1" dirty="0" smtClean="0"/>
              <a:t>Kaiser Permanente</a:t>
            </a:r>
            <a:r>
              <a:rPr lang="en-US" sz="900" b="1" dirty="0" smtClean="0"/>
              <a:t> </a:t>
            </a:r>
          </a:p>
          <a:p>
            <a:r>
              <a:rPr lang="en-US" sz="900" dirty="0" smtClean="0"/>
              <a:t>Kaiser Antioch</a:t>
            </a:r>
          </a:p>
          <a:p>
            <a:r>
              <a:rPr lang="en-US" sz="900" dirty="0" smtClean="0"/>
              <a:t>Kaiser Redwood City</a:t>
            </a:r>
          </a:p>
          <a:p>
            <a:r>
              <a:rPr lang="en-US" sz="900" dirty="0" smtClean="0"/>
              <a:t>Kaiser San Francisco</a:t>
            </a:r>
          </a:p>
          <a:p>
            <a:r>
              <a:rPr lang="en-US" sz="900" dirty="0" smtClean="0"/>
              <a:t>Kaiser San Rafael </a:t>
            </a:r>
          </a:p>
          <a:p>
            <a:r>
              <a:rPr lang="en-US" sz="900" dirty="0" smtClean="0"/>
              <a:t>Kaiser Santa Rosa</a:t>
            </a:r>
          </a:p>
          <a:p>
            <a:r>
              <a:rPr lang="en-US" sz="900" dirty="0" smtClean="0"/>
              <a:t>Kaiser South San Francisco</a:t>
            </a:r>
          </a:p>
          <a:p>
            <a:r>
              <a:rPr lang="en-US" sz="900" dirty="0" smtClean="0"/>
              <a:t>Kaiser Vacaville</a:t>
            </a:r>
          </a:p>
          <a:p>
            <a:r>
              <a:rPr lang="en-US" sz="900" dirty="0" smtClean="0"/>
              <a:t>Kaiser Vallejo</a:t>
            </a:r>
          </a:p>
          <a:p>
            <a:r>
              <a:rPr lang="en-US" sz="900" dirty="0" smtClean="0"/>
              <a:t>Kaiser Walnut Creek</a:t>
            </a:r>
          </a:p>
          <a:p>
            <a:endParaRPr lang="en-US" sz="900" dirty="0" smtClean="0"/>
          </a:p>
          <a:p>
            <a:r>
              <a:rPr lang="en-US" sz="900" b="1" u="sng" dirty="0" smtClean="0"/>
              <a:t>Military/Government Facilities</a:t>
            </a:r>
            <a:endParaRPr lang="en-US" sz="900" dirty="0" smtClean="0"/>
          </a:p>
          <a:p>
            <a:r>
              <a:rPr lang="en-US" sz="900" dirty="0" smtClean="0"/>
              <a:t>David Grant Medical Center</a:t>
            </a:r>
          </a:p>
          <a:p>
            <a:r>
              <a:rPr lang="en-US" sz="900" dirty="0" smtClean="0"/>
              <a:t>VAMC - Ft. Miley</a:t>
            </a:r>
          </a:p>
          <a:p>
            <a:r>
              <a:rPr lang="en-US" sz="900" dirty="0" smtClean="0"/>
              <a:t>VAMC Martinez Outpatient Clinic</a:t>
            </a:r>
          </a:p>
          <a:p>
            <a:endParaRPr lang="en-US" sz="900" dirty="0" smtClean="0"/>
          </a:p>
          <a:p>
            <a:endParaRPr lang="en-US" sz="900" dirty="0"/>
          </a:p>
        </p:txBody>
      </p:sp>
      <p:sp>
        <p:nvSpPr>
          <p:cNvPr id="32773" name="Text Box 5"/>
          <p:cNvSpPr txBox="1">
            <a:spLocks noChangeArrowheads="1"/>
          </p:cNvSpPr>
          <p:nvPr/>
        </p:nvSpPr>
        <p:spPr bwMode="auto">
          <a:xfrm>
            <a:off x="5943600" y="1371600"/>
            <a:ext cx="3200400" cy="4247317"/>
          </a:xfrm>
          <a:prstGeom prst="rect">
            <a:avLst/>
          </a:prstGeom>
          <a:noFill/>
          <a:ln w="9525">
            <a:noFill/>
            <a:miter lim="800000"/>
            <a:headEnd/>
            <a:tailEnd/>
          </a:ln>
        </p:spPr>
        <p:txBody>
          <a:bodyPr wrap="square">
            <a:spAutoFit/>
          </a:bodyPr>
          <a:lstStyle/>
          <a:p>
            <a:r>
              <a:rPr lang="en-US" sz="1200" b="1" dirty="0" smtClean="0"/>
              <a:t>St. Joseph Health Facilities</a:t>
            </a:r>
            <a:endParaRPr lang="en-US" sz="1200" dirty="0" smtClean="0"/>
          </a:p>
          <a:p>
            <a:r>
              <a:rPr lang="en-US" sz="900" dirty="0" smtClean="0"/>
              <a:t>Petaluma Valley Hospital</a:t>
            </a:r>
          </a:p>
          <a:p>
            <a:r>
              <a:rPr lang="en-US" sz="900" dirty="0" smtClean="0"/>
              <a:t>Queen of the Valley Medical Center</a:t>
            </a:r>
          </a:p>
          <a:p>
            <a:r>
              <a:rPr lang="en-US" sz="900" dirty="0" smtClean="0"/>
              <a:t>Santa Rosa Memorial Hospital</a:t>
            </a:r>
          </a:p>
          <a:p>
            <a:r>
              <a:rPr lang="en-US" sz="900" dirty="0" smtClean="0"/>
              <a:t> </a:t>
            </a:r>
          </a:p>
          <a:p>
            <a:r>
              <a:rPr lang="en-US" sz="1200" b="1" dirty="0" smtClean="0"/>
              <a:t>Other</a:t>
            </a:r>
            <a:endParaRPr lang="en-US" sz="1200" dirty="0" smtClean="0"/>
          </a:p>
          <a:p>
            <a:r>
              <a:rPr lang="en-US" sz="900" dirty="0" smtClean="0"/>
              <a:t>Chinese Hospital</a:t>
            </a:r>
          </a:p>
          <a:p>
            <a:r>
              <a:rPr lang="en-US" sz="900" dirty="0" smtClean="0"/>
              <a:t>El Camino Hospital - Los Gatos</a:t>
            </a:r>
          </a:p>
          <a:p>
            <a:r>
              <a:rPr lang="en-US" sz="900" dirty="0" smtClean="0"/>
              <a:t>El Camino Hospital - Mountain View</a:t>
            </a:r>
          </a:p>
          <a:p>
            <a:r>
              <a:rPr lang="en-US" sz="900" dirty="0" smtClean="0"/>
              <a:t>Fairchild Medical Center</a:t>
            </a:r>
          </a:p>
          <a:p>
            <a:r>
              <a:rPr lang="en-US" sz="900" dirty="0" smtClean="0"/>
              <a:t>Healdsburg District Hospital</a:t>
            </a:r>
          </a:p>
          <a:p>
            <a:r>
              <a:rPr lang="en-US" sz="900" dirty="0" smtClean="0"/>
              <a:t>Marin General Hospital</a:t>
            </a:r>
          </a:p>
          <a:p>
            <a:r>
              <a:rPr lang="en-US" sz="900" dirty="0" err="1" smtClean="0"/>
              <a:t>Mayers</a:t>
            </a:r>
            <a:r>
              <a:rPr lang="en-US" sz="900" dirty="0" smtClean="0"/>
              <a:t> Memorial Hospital District</a:t>
            </a:r>
          </a:p>
          <a:p>
            <a:r>
              <a:rPr lang="en-US" sz="900" dirty="0" smtClean="0"/>
              <a:t>Mendocino Coast District Hospital</a:t>
            </a:r>
          </a:p>
          <a:p>
            <a:r>
              <a:rPr lang="en-US" sz="900" dirty="0" smtClean="0"/>
              <a:t>Modoc Medical Center</a:t>
            </a:r>
          </a:p>
          <a:p>
            <a:r>
              <a:rPr lang="en-US" sz="900" dirty="0" smtClean="0"/>
              <a:t>San Francisco General Hospital </a:t>
            </a:r>
          </a:p>
          <a:p>
            <a:r>
              <a:rPr lang="en-US" sz="900" dirty="0" smtClean="0"/>
              <a:t>San Mateo Medical Center</a:t>
            </a:r>
          </a:p>
          <a:p>
            <a:r>
              <a:rPr lang="en-US" sz="900" dirty="0" smtClean="0"/>
              <a:t>Seton Medical Center</a:t>
            </a:r>
          </a:p>
          <a:p>
            <a:r>
              <a:rPr lang="en-US" sz="900" dirty="0" smtClean="0"/>
              <a:t>Shasta Regional Medical Center</a:t>
            </a:r>
          </a:p>
          <a:p>
            <a:r>
              <a:rPr lang="en-US" sz="900" dirty="0" smtClean="0"/>
              <a:t>Sonoma Valley Hospital </a:t>
            </a:r>
          </a:p>
          <a:p>
            <a:r>
              <a:rPr lang="en-US" sz="900" dirty="0" smtClean="0"/>
              <a:t>St. Rose Hospital</a:t>
            </a:r>
          </a:p>
          <a:p>
            <a:r>
              <a:rPr lang="en-US" sz="900" dirty="0" smtClean="0"/>
              <a:t>Surprise Valley Hospital </a:t>
            </a:r>
          </a:p>
          <a:p>
            <a:r>
              <a:rPr lang="en-US" sz="900" dirty="0" smtClean="0"/>
              <a:t> </a:t>
            </a:r>
          </a:p>
          <a:p>
            <a:r>
              <a:rPr lang="en-US" sz="1200" b="1" dirty="0" smtClean="0"/>
              <a:t>Academic Facilities</a:t>
            </a:r>
            <a:endParaRPr lang="en-US" sz="1200" dirty="0" smtClean="0"/>
          </a:p>
          <a:p>
            <a:r>
              <a:rPr lang="en-US" sz="900" dirty="0" smtClean="0"/>
              <a:t>UCSF </a:t>
            </a:r>
            <a:r>
              <a:rPr lang="en-US" sz="900" dirty="0" err="1" smtClean="0"/>
              <a:t>Benioff</a:t>
            </a:r>
            <a:r>
              <a:rPr lang="en-US" sz="900" dirty="0" smtClean="0"/>
              <a:t> Children's Hospital &amp; Research Center Oakland</a:t>
            </a:r>
          </a:p>
          <a:p>
            <a:r>
              <a:rPr lang="en-US" sz="900" dirty="0" smtClean="0"/>
              <a:t>UCSF-Mission Bay Plaza</a:t>
            </a:r>
          </a:p>
          <a:p>
            <a:r>
              <a:rPr lang="en-US" sz="900" dirty="0" smtClean="0"/>
              <a:t>University of California at San Francisco </a:t>
            </a:r>
          </a:p>
          <a:p>
            <a:r>
              <a:rPr lang="en-US" sz="900" dirty="0" smtClean="0"/>
              <a:t>University of California at SF-Mt Zion Campus </a:t>
            </a:r>
          </a:p>
          <a:p>
            <a:r>
              <a:rPr lang="en-US" sz="900" dirty="0" smtClean="0"/>
              <a:t> </a:t>
            </a: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Laboratory Services</a:t>
            </a:r>
            <a:endParaRPr lang="en-US" b="1" dirty="0"/>
          </a:p>
        </p:txBody>
      </p:sp>
      <p:sp>
        <p:nvSpPr>
          <p:cNvPr id="3" name="Content Placeholder 2"/>
          <p:cNvSpPr>
            <a:spLocks noGrp="1"/>
          </p:cNvSpPr>
          <p:nvPr>
            <p:ph idx="1"/>
          </p:nvPr>
        </p:nvSpPr>
        <p:spPr/>
        <p:txBody>
          <a:bodyPr/>
          <a:lstStyle/>
          <a:p>
            <a:r>
              <a:rPr lang="en-US" dirty="0" smtClean="0"/>
              <a:t>Reference laboratory: </a:t>
            </a:r>
          </a:p>
          <a:p>
            <a:pPr lvl="1"/>
            <a:r>
              <a:rPr lang="en-US" dirty="0" smtClean="0"/>
              <a:t>11 FTEs</a:t>
            </a:r>
          </a:p>
          <a:p>
            <a:pPr lvl="1"/>
            <a:r>
              <a:rPr lang="en-US" dirty="0" smtClean="0"/>
              <a:t>$2M Revenue</a:t>
            </a:r>
          </a:p>
          <a:p>
            <a:r>
              <a:rPr lang="en-US" dirty="0" smtClean="0"/>
              <a:t>HLA laboratory: </a:t>
            </a:r>
          </a:p>
          <a:p>
            <a:pPr lvl="1"/>
            <a:r>
              <a:rPr lang="en-US" dirty="0" smtClean="0"/>
              <a:t>20 FTEs</a:t>
            </a:r>
          </a:p>
          <a:p>
            <a:pPr lvl="1"/>
            <a:r>
              <a:rPr lang="en-US" dirty="0" smtClean="0"/>
              <a:t>$7M Revenue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a:buNone/>
            </a:pPr>
            <a:endParaRPr lang="en-US" dirty="0" smtClean="0"/>
          </a:p>
          <a:p>
            <a:pPr>
              <a:buNone/>
            </a:pPr>
            <a:endParaRPr lang="en-US" dirty="0" smtClean="0"/>
          </a:p>
          <a:p>
            <a:pPr>
              <a:buNone/>
            </a:pPr>
            <a:r>
              <a:rPr lang="en-US" sz="4000" b="1" dirty="0" smtClean="0"/>
              <a:t>OTHER INITIATIVES </a:t>
            </a:r>
            <a:endParaRPr lang="en-US" sz="4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6324600"/>
            <a:ext cx="838200" cy="369320"/>
          </a:xfrm>
          <a:prstGeom prst="rect">
            <a:avLst/>
          </a:prstGeom>
          <a:solidFill>
            <a:schemeClr val="bg1">
              <a:lumMod val="95000"/>
            </a:schemeClr>
          </a:solidFill>
        </p:spPr>
        <p:txBody>
          <a:bodyPr wrap="square" lIns="91429" tIns="45714" rIns="91429" bIns="45714" rtlCol="0">
            <a:spAutoFit/>
          </a:bodyPr>
          <a:lstStyle/>
          <a:p>
            <a:endParaRPr lang="en-US" dirty="0"/>
          </a:p>
        </p:txBody>
      </p:sp>
      <p:sp>
        <p:nvSpPr>
          <p:cNvPr id="23" name="Title 3"/>
          <p:cNvSpPr txBox="1">
            <a:spLocks/>
          </p:cNvSpPr>
          <p:nvPr/>
        </p:nvSpPr>
        <p:spPr>
          <a:xfrm>
            <a:off x="533400" y="685800"/>
            <a:ext cx="8229600" cy="1447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What is BloodSmart</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Content Placeholder 4"/>
          <p:cNvSpPr txBox="1">
            <a:spLocks/>
          </p:cNvSpPr>
          <p:nvPr/>
        </p:nvSpPr>
        <p:spPr>
          <a:xfrm>
            <a:off x="457200" y="1828801"/>
            <a:ext cx="8229600" cy="3505201"/>
          </a:xfrm>
          <a:prstGeom prst="rect">
            <a:avLst/>
          </a:prstGeom>
        </p:spPr>
        <p:txBody>
          <a:bodyPr/>
          <a:lstStyle/>
          <a:p>
            <a:pPr marL="342900" marR="0" lvl="0" indent="31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“A three tiered comprehensive blood management program designed to improve patient safety and to reduce costs related to blood utilization in the hospital.”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Content Placeholder 2"/>
          <p:cNvSpPr txBox="1">
            <a:spLocks/>
          </p:cNvSpPr>
          <p:nvPr/>
        </p:nvSpPr>
        <p:spPr>
          <a:xfrm>
            <a:off x="685800" y="4724400"/>
            <a:ext cx="8001000" cy="1447800"/>
          </a:xfrm>
          <a:prstGeom prst="rect">
            <a:avLst/>
          </a:prstGeom>
        </p:spPr>
        <p:txBody>
          <a:bodyPr lIns="91429" tIns="45714" rIns="91429" bIns="45714"/>
          <a:lstStyle/>
          <a:p>
            <a:pPr marL="342860" indent="-342860" defTabSz="914293" eaLnBrk="1" fontAlgn="auto" hangingPunct="1">
              <a:spcBef>
                <a:spcPct val="20000"/>
              </a:spcBef>
              <a:spcAft>
                <a:spcPts val="0"/>
              </a:spcAft>
              <a:defRPr/>
            </a:pPr>
            <a:r>
              <a:rPr lang="en-US" sz="2400" dirty="0" smtClean="0">
                <a:latin typeface="+mj-lt"/>
              </a:rPr>
              <a:t>Also includes:</a:t>
            </a:r>
          </a:p>
          <a:p>
            <a:pPr marL="342860" indent="-342860" defTabSz="914293" eaLnBrk="1" fontAlgn="auto" hangingPunct="1">
              <a:spcBef>
                <a:spcPct val="20000"/>
              </a:spcBef>
              <a:spcAft>
                <a:spcPts val="0"/>
              </a:spcAft>
              <a:buFont typeface="Wingdings" pitchFamily="2" charset="2"/>
              <a:buChar char="ü"/>
              <a:defRPr/>
            </a:pPr>
            <a:r>
              <a:rPr lang="en-US" sz="2400" dirty="0" smtClean="0">
                <a:latin typeface="+mj-lt"/>
              </a:rPr>
              <a:t>Enhanced physician driven consultative and web resources</a:t>
            </a:r>
          </a:p>
          <a:p>
            <a:pPr marL="342860" indent="-342860" defTabSz="914293" eaLnBrk="1" fontAlgn="auto" hangingPunct="1">
              <a:spcBef>
                <a:spcPct val="20000"/>
              </a:spcBef>
              <a:spcAft>
                <a:spcPts val="0"/>
              </a:spcAft>
              <a:buFont typeface="Wingdings" pitchFamily="2" charset="2"/>
              <a:buChar char="ü"/>
              <a:defRPr/>
            </a:pPr>
            <a:r>
              <a:rPr lang="en-US" sz="2400" dirty="0" smtClean="0">
                <a:latin typeface="+mj-lt"/>
              </a:rPr>
              <a:t>Increased cost savings and optimal patient care</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4572000" y="609600"/>
            <a:ext cx="4343400" cy="5029200"/>
          </a:xfrm>
          <a:prstGeom prst="rect">
            <a:avLst/>
          </a:prstGeom>
          <a:noFill/>
          <a:ln w="9525">
            <a:noFill/>
            <a:miter lim="800000"/>
            <a:headEnd/>
            <a:tailEnd/>
          </a:ln>
        </p:spPr>
        <p:txBody>
          <a:bodyPr lIns="91429" tIns="45714" rIns="91429" bIns="45714" anchor="b" anchorCtr="1"/>
          <a:lstStyle/>
          <a:p>
            <a:pPr algn="ctr" eaLnBrk="1" hangingPunct="1">
              <a:defRPr/>
            </a:pPr>
            <a:endParaRPr lang="en-US" sz="2800" dirty="0"/>
          </a:p>
          <a:p>
            <a:pPr algn="ctr" eaLnBrk="1" hangingPunct="1">
              <a:defRPr/>
            </a:pPr>
            <a:endParaRPr lang="en-US" sz="2800" dirty="0"/>
          </a:p>
          <a:p>
            <a:pPr algn="ctr" eaLnBrk="1" hangingPunct="1">
              <a:defRPr/>
            </a:pPr>
            <a:endParaRPr lang="en-US" sz="2800" dirty="0">
              <a:latin typeface="+mn-lt"/>
            </a:endParaRPr>
          </a:p>
          <a:p>
            <a:pPr algn="ctr" eaLnBrk="1" hangingPunct="1">
              <a:defRPr/>
            </a:pPr>
            <a:endParaRPr lang="en-US" sz="3200" dirty="0">
              <a:latin typeface="+mn-lt"/>
            </a:endParaRPr>
          </a:p>
          <a:p>
            <a:pPr algn="ctr" eaLnBrk="1" hangingPunct="1">
              <a:defRPr/>
            </a:pPr>
            <a:r>
              <a:rPr lang="en-US" sz="3600" b="1" dirty="0" smtClean="0">
                <a:latin typeface="+mn-lt"/>
              </a:rPr>
              <a:t>Welcome </a:t>
            </a:r>
          </a:p>
          <a:p>
            <a:pPr algn="ctr" eaLnBrk="1" hangingPunct="1">
              <a:defRPr/>
            </a:pPr>
            <a:r>
              <a:rPr lang="en-US" sz="3600" b="1" dirty="0" smtClean="0">
                <a:latin typeface="+mn-lt"/>
              </a:rPr>
              <a:t>Blood Centers of California</a:t>
            </a:r>
          </a:p>
          <a:p>
            <a:pPr algn="ctr" eaLnBrk="1" hangingPunct="1">
              <a:defRPr/>
            </a:pPr>
            <a:endParaRPr lang="en-US" sz="1500" b="1" dirty="0" smtClean="0">
              <a:latin typeface="+mn-lt"/>
            </a:endParaRPr>
          </a:p>
          <a:p>
            <a:pPr algn="ctr" eaLnBrk="1" hangingPunct="1">
              <a:defRPr/>
            </a:pPr>
            <a:r>
              <a:rPr lang="en-US" sz="3600" b="1" dirty="0" smtClean="0">
                <a:latin typeface="+mn-lt"/>
              </a:rPr>
              <a:t>BloodSource Overview</a:t>
            </a:r>
          </a:p>
          <a:p>
            <a:pPr algn="ctr" eaLnBrk="1" hangingPunct="1">
              <a:defRPr/>
            </a:pPr>
            <a:endParaRPr lang="en-US" sz="1500" b="1" dirty="0" smtClean="0">
              <a:latin typeface="+mn-lt"/>
            </a:endParaRPr>
          </a:p>
          <a:p>
            <a:pPr algn="ctr" eaLnBrk="1" hangingPunct="1">
              <a:defRPr/>
            </a:pPr>
            <a:r>
              <a:rPr lang="en-US" sz="3600" b="1" dirty="0" smtClean="0">
                <a:latin typeface="+mn-lt"/>
              </a:rPr>
              <a:t>March 8, 2016</a:t>
            </a:r>
          </a:p>
          <a:p>
            <a:pPr algn="ctr" eaLnBrk="1" hangingPunct="1">
              <a:defRPr/>
            </a:pPr>
            <a:endParaRPr lang="en-US" sz="2800" dirty="0" smtClean="0">
              <a:latin typeface="+mn-lt"/>
            </a:endParaRPr>
          </a:p>
          <a:p>
            <a:pPr algn="ctr" eaLnBrk="1" hangingPunct="1">
              <a:spcBef>
                <a:spcPts val="200"/>
              </a:spcBef>
              <a:spcAft>
                <a:spcPts val="200"/>
              </a:spcAft>
              <a:defRPr/>
            </a:pPr>
            <a:r>
              <a:rPr lang="en-US" sz="2400" b="1" dirty="0" smtClean="0">
                <a:latin typeface="+mn-lt"/>
              </a:rPr>
              <a:t>Rob Van Tuyle</a:t>
            </a:r>
          </a:p>
          <a:p>
            <a:pPr algn="ctr" eaLnBrk="1" hangingPunct="1">
              <a:spcBef>
                <a:spcPts val="200"/>
              </a:spcBef>
              <a:spcAft>
                <a:spcPts val="200"/>
              </a:spcAft>
              <a:defRPr/>
            </a:pPr>
            <a:r>
              <a:rPr lang="en-US" sz="2400" b="1" dirty="0" smtClean="0">
                <a:latin typeface="+mn-lt"/>
              </a:rPr>
              <a:t>Chief Executive Officer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AdvancingBio</a:t>
            </a:r>
            <a:endParaRPr lang="en-US" sz="4000" dirty="0"/>
          </a:p>
        </p:txBody>
      </p:sp>
      <p:sp>
        <p:nvSpPr>
          <p:cNvPr id="3" name="Content Placeholder 2"/>
          <p:cNvSpPr>
            <a:spLocks noGrp="1"/>
          </p:cNvSpPr>
          <p:nvPr>
            <p:ph sz="quarter" idx="10"/>
          </p:nvPr>
        </p:nvSpPr>
        <p:spPr>
          <a:xfrm>
            <a:off x="533400" y="1371600"/>
            <a:ext cx="7391400" cy="4038600"/>
          </a:xfrm>
        </p:spPr>
        <p:txBody>
          <a:bodyPr/>
          <a:lstStyle/>
          <a:p>
            <a:r>
              <a:rPr lang="en-US" sz="3600" dirty="0" smtClean="0"/>
              <a:t>A division of BloodSource that collects, tests, processes and distributes a human derived biologic product (FMT) to physicians for treatment of patients with Clostridium </a:t>
            </a:r>
            <a:r>
              <a:rPr lang="en-US" sz="3600" i="1" dirty="0" smtClean="0"/>
              <a:t>difficile</a:t>
            </a:r>
            <a:r>
              <a:rPr lang="en-US" sz="3600" dirty="0" smtClean="0"/>
              <a:t> infection (C. </a:t>
            </a:r>
            <a:r>
              <a:rPr lang="en-US" sz="3600" i="1" dirty="0" smtClean="0"/>
              <a:t>diff</a:t>
            </a:r>
            <a:r>
              <a:rPr lang="en-US" sz="3600"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rPr>
              <a:t>Source Plasma</a:t>
            </a:r>
            <a:endParaRPr lang="en-US" sz="5400"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304800" y="1524000"/>
            <a:ext cx="8686800" cy="2895600"/>
          </a:xfrm>
          <a:prstGeom prst="rect">
            <a:avLst/>
          </a:prstGeom>
        </p:spPr>
        <p:txBody>
          <a:bodyPr lIns="82048" tIns="41025" rIns="82048" bIns="41025"/>
          <a:lstStyle/>
          <a:p>
            <a:r>
              <a:rPr lang="en-US" dirty="0" smtClean="0">
                <a:latin typeface="Arial" pitchFamily="34" charset="0"/>
                <a:cs typeface="Arial" pitchFamily="34" charset="0"/>
              </a:rPr>
              <a:t>Growing market</a:t>
            </a:r>
          </a:p>
          <a:p>
            <a:r>
              <a:rPr lang="en-US" dirty="0" smtClean="0">
                <a:latin typeface="Arial" pitchFamily="34" charset="0"/>
                <a:cs typeface="Arial" pitchFamily="34" charset="0"/>
              </a:rPr>
              <a:t>Repurposing whole blood donors</a:t>
            </a:r>
          </a:p>
          <a:p>
            <a:r>
              <a:rPr lang="en-US" dirty="0" smtClean="0">
                <a:latin typeface="Arial" pitchFamily="34" charset="0"/>
                <a:cs typeface="Arial" pitchFamily="34" charset="0"/>
              </a:rPr>
              <a:t>Leverage existing core competency</a:t>
            </a:r>
          </a:p>
          <a:p>
            <a:r>
              <a:rPr lang="en-US" dirty="0" smtClean="0">
                <a:latin typeface="Arial" pitchFamily="34" charset="0"/>
                <a:cs typeface="Arial" pitchFamily="34" charset="0"/>
              </a:rPr>
              <a:t>Secured long-term contract with LFB (France)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7391400" cy="685800"/>
          </a:xfrm>
        </p:spPr>
        <p:txBody>
          <a:bodyPr lIns="82048" tIns="41025" rIns="82048" bIns="41025">
            <a:normAutofit fontScale="90000"/>
          </a:bodyPr>
          <a:lstStyle/>
          <a:p>
            <a:r>
              <a:rPr lang="en-US" sz="4400" dirty="0" smtClean="0">
                <a:solidFill>
                  <a:srgbClr val="C00000"/>
                </a:solidFill>
              </a:rPr>
              <a:t>Total Collections</a:t>
            </a:r>
            <a:endParaRPr lang="en-US" sz="4400" dirty="0">
              <a:solidFill>
                <a:srgbClr val="C00000"/>
              </a:solidFill>
            </a:endParaRPr>
          </a:p>
        </p:txBody>
      </p:sp>
      <p:graphicFrame>
        <p:nvGraphicFramePr>
          <p:cNvPr id="3" name="Chart 2"/>
          <p:cNvGraphicFramePr/>
          <p:nvPr/>
        </p:nvGraphicFramePr>
        <p:xfrm>
          <a:off x="0" y="1600200"/>
          <a:ext cx="8915400" cy="413566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vantuyl\AppData\Local\Microsoft\Windows\Temporary Internet Files\Content.IE5\PUWQT1UL\MC900439613[1].png"/>
          <p:cNvPicPr>
            <a:picLocks noChangeAspect="1" noChangeArrowheads="1"/>
          </p:cNvPicPr>
          <p:nvPr/>
        </p:nvPicPr>
        <p:blipFill>
          <a:blip r:embed="rId3" cstate="print"/>
          <a:srcRect/>
          <a:stretch>
            <a:fillRect/>
          </a:stretch>
        </p:blipFill>
        <p:spPr bwMode="auto">
          <a:xfrm>
            <a:off x="2590800" y="1295400"/>
            <a:ext cx="4100513" cy="4514470"/>
          </a:xfrm>
          <a:prstGeom prst="rect">
            <a:avLst/>
          </a:prstGeom>
          <a:noFill/>
        </p:spPr>
      </p:pic>
      <p:sp>
        <p:nvSpPr>
          <p:cNvPr id="4" name="Title 3"/>
          <p:cNvSpPr>
            <a:spLocks noGrp="1"/>
          </p:cNvSpPr>
          <p:nvPr>
            <p:ph type="title"/>
          </p:nvPr>
        </p:nvSpPr>
        <p:spPr/>
        <p:txBody>
          <a:bodyPr/>
          <a:lstStyle/>
          <a:p>
            <a:r>
              <a:rPr lang="en-US" b="1" dirty="0" smtClean="0"/>
              <a:t>Global Reach</a:t>
            </a:r>
            <a:endParaRPr lang="en-US" b="1" dirty="0"/>
          </a:p>
        </p:txBody>
      </p:sp>
      <p:sp>
        <p:nvSpPr>
          <p:cNvPr id="5" name="Content Placeholder 4"/>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876" y="76200"/>
            <a:ext cx="8229600" cy="1143000"/>
          </a:xfrm>
        </p:spPr>
        <p:txBody>
          <a:bodyPr>
            <a:normAutofit/>
          </a:bodyPr>
          <a:lstStyle/>
          <a:p>
            <a:r>
              <a:rPr lang="en-US" b="1" dirty="0" smtClean="0"/>
              <a:t>Abby Fitzpatrick</a:t>
            </a:r>
            <a:endParaRPr lang="en-US" dirty="0"/>
          </a:p>
        </p:txBody>
      </p:sp>
      <p:sp>
        <p:nvSpPr>
          <p:cNvPr id="3" name="Content Placeholder 2"/>
          <p:cNvSpPr>
            <a:spLocks noGrp="1"/>
          </p:cNvSpPr>
          <p:nvPr>
            <p:ph idx="1"/>
          </p:nvPr>
        </p:nvSpPr>
        <p:spPr>
          <a:xfrm>
            <a:off x="660876" y="1096962"/>
            <a:ext cx="4673124" cy="1447799"/>
          </a:xfrm>
        </p:spPr>
        <p:txBody>
          <a:bodyPr>
            <a:normAutofit/>
          </a:bodyPr>
          <a:lstStyle/>
          <a:p>
            <a:r>
              <a:rPr lang="en-US" sz="2400" b="1" dirty="0" smtClean="0"/>
              <a:t>Need for blood</a:t>
            </a:r>
            <a:r>
              <a:rPr lang="en-US" sz="2400" dirty="0" smtClean="0"/>
              <a:t>: Crohn’s	</a:t>
            </a:r>
          </a:p>
          <a:p>
            <a:r>
              <a:rPr lang="en-US" sz="2400" b="1" dirty="0" smtClean="0"/>
              <a:t>Blood Products</a:t>
            </a:r>
            <a:r>
              <a:rPr lang="en-US" sz="2400" dirty="0" smtClean="0"/>
              <a:t>: Red blood cells</a:t>
            </a:r>
          </a:p>
          <a:p>
            <a:r>
              <a:rPr lang="en-US" sz="2400" b="1" dirty="0" smtClean="0"/>
              <a:t>Blood Type: </a:t>
            </a:r>
            <a:r>
              <a:rPr lang="en-US" sz="2400" dirty="0" smtClean="0"/>
              <a:t>O-</a:t>
            </a:r>
            <a:r>
              <a:rPr lang="en-US" sz="2800" b="1" dirty="0" smtClean="0"/>
              <a:t>	</a:t>
            </a:r>
            <a:endParaRPr lang="en-US" sz="2800" dirty="0" smtClean="0"/>
          </a:p>
          <a:p>
            <a:pPr>
              <a:buNone/>
            </a:pPr>
            <a:endParaRPr lang="en-US" dirty="0"/>
          </a:p>
        </p:txBody>
      </p:sp>
      <p:pic>
        <p:nvPicPr>
          <p:cNvPr id="9" name="Picture 4"/>
          <p:cNvPicPr>
            <a:picLocks noChangeAspect="1" noChangeArrowheads="1"/>
          </p:cNvPicPr>
          <p:nvPr/>
        </p:nvPicPr>
        <p:blipFill>
          <a:blip r:embed="rId3" cstate="print"/>
          <a:srcRect l="16667"/>
          <a:stretch>
            <a:fillRect/>
          </a:stretch>
        </p:blipFill>
        <p:spPr bwMode="auto">
          <a:xfrm>
            <a:off x="1028700" y="3154680"/>
            <a:ext cx="3771900" cy="301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9" name="Picture 5"/>
          <p:cNvPicPr>
            <a:picLocks noChangeAspect="1" noChangeArrowheads="1"/>
          </p:cNvPicPr>
          <p:nvPr/>
        </p:nvPicPr>
        <p:blipFill>
          <a:blip r:embed="rId4" cstate="print"/>
          <a:srcRect l="9722" t="12037" r="9722" b="12963"/>
          <a:stretch>
            <a:fillRect/>
          </a:stretch>
        </p:blipFill>
        <p:spPr bwMode="auto">
          <a:xfrm>
            <a:off x="5867400" y="1676400"/>
            <a:ext cx="2673585"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6795236" y="1230868"/>
            <a:ext cx="1333442" cy="369332"/>
          </a:xfrm>
          <a:prstGeom prst="rect">
            <a:avLst/>
          </a:prstGeom>
        </p:spPr>
        <p:txBody>
          <a:bodyPr wrap="none">
            <a:spAutoFit/>
          </a:bodyPr>
          <a:lstStyle/>
          <a:p>
            <a:r>
              <a:rPr lang="en-US" b="1" dirty="0" smtClean="0"/>
              <a:t>17 years old</a:t>
            </a:r>
            <a:endParaRPr lang="en-US" dirty="0"/>
          </a:p>
        </p:txBody>
      </p:sp>
      <p:sp>
        <p:nvSpPr>
          <p:cNvPr id="12" name="Rectangle 11"/>
          <p:cNvSpPr/>
          <p:nvPr/>
        </p:nvSpPr>
        <p:spPr>
          <a:xfrm>
            <a:off x="2383830" y="2743200"/>
            <a:ext cx="1216423" cy="369332"/>
          </a:xfrm>
          <a:prstGeom prst="rect">
            <a:avLst/>
          </a:prstGeom>
        </p:spPr>
        <p:txBody>
          <a:bodyPr wrap="none">
            <a:spAutoFit/>
          </a:bodyPr>
          <a:lstStyle/>
          <a:p>
            <a:r>
              <a:rPr lang="en-US" b="1" dirty="0" smtClean="0"/>
              <a:t>8 years old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cdavy\Pictures\Tri_Logo_Graphic_Merger (2).jpg"/>
          <p:cNvPicPr>
            <a:picLocks noChangeAspect="1" noChangeArrowheads="1"/>
          </p:cNvPicPr>
          <p:nvPr/>
        </p:nvPicPr>
        <p:blipFill>
          <a:blip r:embed="rId2" cstate="print"/>
          <a:srcRect l="5075" r="63977"/>
          <a:stretch>
            <a:fillRect/>
          </a:stretch>
        </p:blipFill>
        <p:spPr bwMode="auto">
          <a:xfrm>
            <a:off x="1143000" y="386735"/>
            <a:ext cx="2971800" cy="5048865"/>
          </a:xfrm>
          <a:prstGeom prst="rect">
            <a:avLst/>
          </a:prstGeom>
          <a:noFill/>
        </p:spPr>
      </p:pic>
      <p:pic>
        <p:nvPicPr>
          <p:cNvPr id="3074" name="Picture 2" descr="https://committee100.org/wp-content/uploads/2015/02/Thank-you.png">
            <a:hlinkClick r:id="rId3"/>
          </p:cNvPr>
          <p:cNvPicPr>
            <a:picLocks noChangeAspect="1" noChangeArrowheads="1"/>
          </p:cNvPicPr>
          <p:nvPr/>
        </p:nvPicPr>
        <p:blipFill>
          <a:blip r:embed="rId4" cstate="print"/>
          <a:srcRect/>
          <a:stretch>
            <a:fillRect/>
          </a:stretch>
        </p:blipFill>
        <p:spPr bwMode="auto">
          <a:xfrm>
            <a:off x="3810000" y="1905000"/>
            <a:ext cx="4695825" cy="20288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scan0016"/>
          <p:cNvPicPr>
            <a:picLocks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6147" name="Picture 3" descr="BloodSource logo wht horiz"/>
          <p:cNvPicPr>
            <a:picLocks noChangeAspect="1" noChangeArrowheads="1"/>
          </p:cNvPicPr>
          <p:nvPr/>
        </p:nvPicPr>
        <p:blipFill>
          <a:blip r:embed="rId4" cstate="print"/>
          <a:srcRect/>
          <a:stretch>
            <a:fillRect/>
          </a:stretch>
        </p:blipFill>
        <p:spPr bwMode="auto">
          <a:xfrm>
            <a:off x="7419975" y="6492876"/>
            <a:ext cx="1676400" cy="2794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b="1" dirty="0" smtClean="0"/>
              <a:t>BloodSource Today  </a:t>
            </a:r>
          </a:p>
        </p:txBody>
      </p:sp>
      <p:sp>
        <p:nvSpPr>
          <p:cNvPr id="7" name="Content Placeholder 6"/>
          <p:cNvSpPr>
            <a:spLocks noGrp="1"/>
          </p:cNvSpPr>
          <p:nvPr>
            <p:ph idx="1"/>
          </p:nvPr>
        </p:nvSpPr>
        <p:spPr/>
        <p:txBody>
          <a:bodyPr/>
          <a:lstStyle/>
          <a:p>
            <a:endParaRPr lang="en-US" dirty="0"/>
          </a:p>
        </p:txBody>
      </p:sp>
      <p:pic>
        <p:nvPicPr>
          <p:cNvPr id="12291" name="Picture 7" descr="Mather Front MS"/>
          <p:cNvPicPr>
            <a:picLocks noChangeAspect="1" noChangeArrowheads="1"/>
          </p:cNvPicPr>
          <p:nvPr/>
        </p:nvPicPr>
        <p:blipFill>
          <a:blip r:embed="rId3" cstate="print"/>
          <a:srcRect/>
          <a:stretch>
            <a:fillRect/>
          </a:stretch>
        </p:blipFill>
        <p:spPr bwMode="auto">
          <a:xfrm>
            <a:off x="727508" y="1295401"/>
            <a:ext cx="8187891"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b="1" dirty="0" smtClean="0"/>
              <a:t>BloodSource Laboratory</a:t>
            </a:r>
          </a:p>
        </p:txBody>
      </p:sp>
      <p:sp>
        <p:nvSpPr>
          <p:cNvPr id="5" name="Content Placeholder 4"/>
          <p:cNvSpPr>
            <a:spLocks noGrp="1"/>
          </p:cNvSpPr>
          <p:nvPr>
            <p:ph idx="1"/>
          </p:nvPr>
        </p:nvSpPr>
        <p:spPr/>
        <p:txBody>
          <a:bodyPr/>
          <a:lstStyle/>
          <a:p>
            <a:endParaRPr lang="en-US" dirty="0"/>
          </a:p>
        </p:txBody>
      </p:sp>
      <p:pic>
        <p:nvPicPr>
          <p:cNvPr id="17411" name="Picture 4" descr="Rainbow 1"/>
          <p:cNvPicPr>
            <a:picLocks noChangeAspect="1" noChangeArrowheads="1"/>
          </p:cNvPicPr>
          <p:nvPr/>
        </p:nvPicPr>
        <p:blipFill>
          <a:blip r:embed="rId3" cstate="print"/>
          <a:srcRect/>
          <a:stretch>
            <a:fillRect/>
          </a:stretch>
        </p:blipFill>
        <p:spPr bwMode="auto">
          <a:xfrm>
            <a:off x="609600" y="1524000"/>
            <a:ext cx="8229600" cy="3863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Merger with BCP/BSI</a:t>
            </a:r>
            <a:endParaRPr lang="en-US" b="1" dirty="0"/>
          </a:p>
        </p:txBody>
      </p:sp>
      <p:sp>
        <p:nvSpPr>
          <p:cNvPr id="5" name="Rectangle 4"/>
          <p:cNvSpPr/>
          <p:nvPr/>
        </p:nvSpPr>
        <p:spPr>
          <a:xfrm>
            <a:off x="838200" y="3733800"/>
            <a:ext cx="2895600" cy="1447800"/>
          </a:xfrm>
          <a:prstGeom prst="rect">
            <a:avLst/>
          </a:prstGeom>
          <a:solidFill>
            <a:schemeClr val="accent3">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Blood Centers of the Pacific</a:t>
            </a:r>
            <a:endParaRPr lang="en-US" dirty="0"/>
          </a:p>
        </p:txBody>
      </p:sp>
      <p:sp>
        <p:nvSpPr>
          <p:cNvPr id="4" name="Rectangle 3"/>
          <p:cNvSpPr/>
          <p:nvPr/>
        </p:nvSpPr>
        <p:spPr>
          <a:xfrm>
            <a:off x="838200" y="1752600"/>
            <a:ext cx="2819400" cy="14478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Blood Systems, Inc.</a:t>
            </a:r>
            <a:endParaRPr lang="en-US" dirty="0"/>
          </a:p>
        </p:txBody>
      </p:sp>
      <p:sp>
        <p:nvSpPr>
          <p:cNvPr id="7" name="Rectangle 6"/>
          <p:cNvSpPr/>
          <p:nvPr/>
        </p:nvSpPr>
        <p:spPr>
          <a:xfrm>
            <a:off x="5181600" y="1752600"/>
            <a:ext cx="3124200" cy="1524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Sierra Sacramento Valley Medical Society</a:t>
            </a:r>
            <a:endParaRPr lang="en-US" dirty="0"/>
          </a:p>
        </p:txBody>
      </p:sp>
      <p:sp>
        <p:nvSpPr>
          <p:cNvPr id="6" name="Rectangle 5"/>
          <p:cNvSpPr/>
          <p:nvPr/>
        </p:nvSpPr>
        <p:spPr>
          <a:xfrm>
            <a:off x="5181600" y="3733800"/>
            <a:ext cx="3124200" cy="14478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BloodSource</a:t>
            </a:r>
            <a:endParaRPr lang="en-US" dirty="0"/>
          </a:p>
        </p:txBody>
      </p:sp>
      <p:cxnSp>
        <p:nvCxnSpPr>
          <p:cNvPr id="11" name="Straight Connector 10"/>
          <p:cNvCxnSpPr>
            <a:endCxn id="5" idx="0"/>
          </p:cNvCxnSpPr>
          <p:nvPr/>
        </p:nvCxnSpPr>
        <p:spPr>
          <a:xfrm>
            <a:off x="2286000" y="3200400"/>
            <a:ext cx="0" cy="53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05600" y="3276600"/>
            <a:ext cx="0" cy="457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4191000" y="4114800"/>
            <a:ext cx="762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114800" y="2209800"/>
            <a:ext cx="762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4495800" y="3200400"/>
            <a:ext cx="0" cy="53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63" presetClass="path" presetSubtype="0" accel="50000" decel="50000" fill="hold" grpId="0" nodeType="withEffect">
                                  <p:stCondLst>
                                    <p:cond delay="0"/>
                                  </p:stCondLst>
                                  <p:childTnLst>
                                    <p:animMotion origin="layout" path="M 0 1.71138E-6 L 0.5 1.71138E-6 " pathEditMode="relative" rAng="0" ptsTypes="AA">
                                      <p:cBhvr>
                                        <p:cTn id="16" dur="2000" fill="hold"/>
                                        <p:tgtEl>
                                          <p:spTgt spid="5"/>
                                        </p:tgtEl>
                                        <p:attrNameLst>
                                          <p:attrName>ppt_x</p:attrName>
                                          <p:attrName>ppt_y</p:attrName>
                                        </p:attrNameLst>
                                      </p:cBhvr>
                                      <p:rCtr x="250" y="0"/>
                                    </p:animMotion>
                                  </p:childTnLst>
                                </p:cTn>
                              </p:par>
                              <p:par>
                                <p:cTn id="17" presetID="8" presetClass="exit" presetSubtype="16" fill="hold" grpId="1" nodeType="withEffect">
                                  <p:stCondLst>
                                    <p:cond delay="0"/>
                                  </p:stCondLst>
                                  <p:childTnLst>
                                    <p:animEffect transition="out" filter="diamond(in)">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4"/>
                                        </p:tgtEl>
                                        <p:attrNameLst>
                                          <p:attrName>style.visibility</p:attrName>
                                        </p:attrNameLst>
                                      </p:cBhvr>
                                      <p:to>
                                        <p:strVal val="hidden"/>
                                      </p:to>
                                    </p:set>
                                  </p:childTnLst>
                                </p:cTn>
                              </p:par>
                              <p:par>
                                <p:cTn id="30" presetID="63" presetClass="path" presetSubtype="0" accel="50000" decel="50000" fill="hold" grpId="0" nodeType="withEffect">
                                  <p:stCondLst>
                                    <p:cond delay="0"/>
                                  </p:stCondLst>
                                  <p:childTnLst>
                                    <p:animMotion origin="layout" path="M 0 0  L 0.25 0  E" pathEditMode="relative" ptsTypes="">
                                      <p:cBhvr>
                                        <p:cTn id="31" dur="2000" fill="hold"/>
                                        <p:tgtEl>
                                          <p:spTgt spid="4"/>
                                        </p:tgtEl>
                                        <p:attrNameLst>
                                          <p:attrName>ppt_x</p:attrName>
                                          <p:attrName>ppt_y</p:attrName>
                                        </p:attrNameLst>
                                      </p:cBhvr>
                                    </p:animMotion>
                                  </p:childTnLst>
                                </p:cTn>
                              </p:par>
                              <p:par>
                                <p:cTn id="32" presetID="35" presetClass="path" presetSubtype="0" accel="50000" decel="50000" fill="hold" grpId="0" nodeType="withEffect">
                                  <p:stCondLst>
                                    <p:cond delay="0"/>
                                  </p:stCondLst>
                                  <p:childTnLst>
                                    <p:animMotion origin="layout" path="M 0 0  L -0.25 0  E" pathEditMode="relative" ptsTypes="">
                                      <p:cBhvr>
                                        <p:cTn id="33" dur="2000" fill="hold"/>
                                        <p:tgtEl>
                                          <p:spTgt spid="6"/>
                                        </p:tgtEl>
                                        <p:attrNameLst>
                                          <p:attrName>ppt_x</p:attrName>
                                          <p:attrName>ppt_y</p:attrName>
                                        </p:attrNameLst>
                                      </p:cBhvr>
                                    </p:animMotion>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7" grpId="0" animBg="1"/>
      <p:bldP spid="6" grpId="0" animBg="1"/>
      <p:bldP spid="13" grpId="0" animBg="1"/>
      <p:bldP spid="13" grpId="1"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13"/>
          <p:cNvSpPr/>
          <p:nvPr/>
        </p:nvSpPr>
        <p:spPr>
          <a:xfrm>
            <a:off x="5867400" y="5867400"/>
            <a:ext cx="2895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5" name="Picture 2" descr="Image:Blank California Map.svg">
            <a:hlinkClick r:id="rId3"/>
          </p:cNvPr>
          <p:cNvPicPr>
            <a:picLocks noChangeAspect="1" noChangeArrowheads="1"/>
          </p:cNvPicPr>
          <p:nvPr/>
        </p:nvPicPr>
        <p:blipFill>
          <a:blip r:embed="rId4" cstate="print">
            <a:lum bright="70000" contrast="-100000"/>
          </a:blip>
          <a:srcRect/>
          <a:stretch>
            <a:fillRect/>
          </a:stretch>
        </p:blipFill>
        <p:spPr bwMode="auto">
          <a:xfrm>
            <a:off x="2133600" y="228600"/>
            <a:ext cx="5041900" cy="5954712"/>
          </a:xfrm>
          <a:prstGeom prst="rect">
            <a:avLst/>
          </a:prstGeom>
          <a:noFill/>
          <a:ln w="9525">
            <a:noFill/>
            <a:miter lim="800000"/>
            <a:headEnd/>
            <a:tailEnd/>
          </a:ln>
        </p:spPr>
      </p:pic>
      <p:pic>
        <p:nvPicPr>
          <p:cNvPr id="31747" name="Picture 3" descr="Horizontal logo"/>
          <p:cNvPicPr>
            <a:picLocks noChangeAspect="1" noChangeArrowheads="1"/>
          </p:cNvPicPr>
          <p:nvPr/>
        </p:nvPicPr>
        <p:blipFill>
          <a:blip r:embed="rId5" cstate="print"/>
          <a:srcRect/>
          <a:stretch>
            <a:fillRect/>
          </a:stretch>
        </p:blipFill>
        <p:spPr bwMode="auto">
          <a:xfrm>
            <a:off x="1828800" y="533400"/>
            <a:ext cx="5715000" cy="776288"/>
          </a:xfrm>
          <a:prstGeom prst="rect">
            <a:avLst/>
          </a:prstGeom>
          <a:noFill/>
          <a:ln w="9525">
            <a:noFill/>
            <a:miter lim="800000"/>
            <a:headEnd/>
            <a:tailEnd/>
          </a:ln>
        </p:spPr>
      </p:pic>
      <p:sp>
        <p:nvSpPr>
          <p:cNvPr id="10" name="Rectangle 5"/>
          <p:cNvSpPr>
            <a:spLocks noChangeArrowheads="1"/>
          </p:cNvSpPr>
          <p:nvPr/>
        </p:nvSpPr>
        <p:spPr bwMode="auto">
          <a:xfrm>
            <a:off x="533400" y="2133600"/>
            <a:ext cx="4267200" cy="2895600"/>
          </a:xfrm>
          <a:prstGeom prst="rect">
            <a:avLst/>
          </a:prstGeom>
          <a:noFill/>
          <a:ln w="9525">
            <a:noFill/>
            <a:miter lim="800000"/>
            <a:headEnd/>
            <a:tailEnd/>
          </a:ln>
        </p:spPr>
        <p:txBody>
          <a:bodyPr lIns="91429" tIns="45714" rIns="91429" bIns="45714"/>
          <a:lstStyle/>
          <a:p>
            <a:pPr marL="342860" indent="-342860">
              <a:lnSpc>
                <a:spcPct val="90000"/>
              </a:lnSpc>
              <a:spcBef>
                <a:spcPct val="20000"/>
              </a:spcBef>
              <a:buClr>
                <a:srgbClr val="CC0000"/>
              </a:buClr>
              <a:buSzPct val="60000"/>
              <a:buFont typeface="Wingdings" pitchFamily="2" charset="2"/>
              <a:buChar char="S"/>
            </a:pPr>
            <a:r>
              <a:rPr lang="en-US" sz="2200" dirty="0"/>
              <a:t>Community-based</a:t>
            </a:r>
          </a:p>
          <a:p>
            <a:pPr marL="342860" indent="-342860">
              <a:lnSpc>
                <a:spcPct val="90000"/>
              </a:lnSpc>
              <a:spcBef>
                <a:spcPct val="20000"/>
              </a:spcBef>
              <a:buClr>
                <a:srgbClr val="CC0000"/>
              </a:buClr>
              <a:buSzPct val="60000"/>
              <a:buFont typeface="Wingdings" pitchFamily="2" charset="2"/>
              <a:buChar char="S"/>
            </a:pPr>
            <a:r>
              <a:rPr lang="en-US" sz="2200" dirty="0"/>
              <a:t>Not-for-profit since </a:t>
            </a:r>
            <a:r>
              <a:rPr lang="en-US" sz="2200" dirty="0" smtClean="0"/>
              <a:t>1941</a:t>
            </a:r>
            <a:endParaRPr lang="en-US" sz="2200" dirty="0"/>
          </a:p>
          <a:p>
            <a:pPr marL="342860" indent="-342860">
              <a:lnSpc>
                <a:spcPct val="90000"/>
              </a:lnSpc>
              <a:spcBef>
                <a:spcPct val="20000"/>
              </a:spcBef>
              <a:buClr>
                <a:srgbClr val="CC0000"/>
              </a:buClr>
              <a:buSzPct val="60000"/>
              <a:buFont typeface="Wingdings" pitchFamily="2" charset="2"/>
              <a:buChar char="S"/>
            </a:pPr>
            <a:r>
              <a:rPr lang="en-US" sz="2200" dirty="0"/>
              <a:t>Volunteer blood donors</a:t>
            </a:r>
          </a:p>
          <a:p>
            <a:pPr marL="342860" indent="-342860">
              <a:lnSpc>
                <a:spcPct val="90000"/>
              </a:lnSpc>
              <a:spcBef>
                <a:spcPct val="20000"/>
              </a:spcBef>
              <a:buClr>
                <a:srgbClr val="CC0000"/>
              </a:buClr>
              <a:buSzPct val="60000"/>
              <a:buFont typeface="Wingdings" pitchFamily="2" charset="2"/>
              <a:buChar char="S"/>
            </a:pPr>
            <a:r>
              <a:rPr lang="en-US" sz="2200" dirty="0"/>
              <a:t>Distribute </a:t>
            </a:r>
            <a:r>
              <a:rPr lang="en-US" sz="2200" dirty="0" smtClean="0"/>
              <a:t>400,000 </a:t>
            </a:r>
            <a:r>
              <a:rPr lang="en-US" sz="2200" dirty="0"/>
              <a:t>units/year</a:t>
            </a:r>
          </a:p>
          <a:p>
            <a:pPr marL="342860" indent="-342860">
              <a:lnSpc>
                <a:spcPct val="90000"/>
              </a:lnSpc>
              <a:spcBef>
                <a:spcPct val="20000"/>
              </a:spcBef>
              <a:buClr>
                <a:srgbClr val="CC0000"/>
              </a:buClr>
              <a:buSzPct val="60000"/>
              <a:buFont typeface="Wingdings" pitchFamily="2" charset="2"/>
              <a:buChar char="S"/>
            </a:pPr>
            <a:r>
              <a:rPr lang="en-US" sz="2200" dirty="0"/>
              <a:t>Serve </a:t>
            </a:r>
            <a:r>
              <a:rPr lang="en-US" sz="2200" dirty="0" smtClean="0"/>
              <a:t>37 </a:t>
            </a:r>
            <a:r>
              <a:rPr lang="en-US" sz="2200" dirty="0"/>
              <a:t>counties</a:t>
            </a:r>
          </a:p>
          <a:p>
            <a:pPr marL="342860" indent="-342860">
              <a:lnSpc>
                <a:spcPct val="90000"/>
              </a:lnSpc>
              <a:spcBef>
                <a:spcPct val="20000"/>
              </a:spcBef>
              <a:buClr>
                <a:srgbClr val="CC0000"/>
              </a:buClr>
              <a:buSzPct val="60000"/>
              <a:buFont typeface="Wingdings" pitchFamily="2" charset="2"/>
              <a:buChar char="S"/>
            </a:pPr>
            <a:r>
              <a:rPr lang="en-US" sz="2200" dirty="0"/>
              <a:t>Serve </a:t>
            </a:r>
            <a:r>
              <a:rPr lang="en-US" sz="2200" dirty="0" smtClean="0"/>
              <a:t>95 </a:t>
            </a:r>
            <a:r>
              <a:rPr lang="en-US" sz="2200" dirty="0"/>
              <a:t>hospitals</a:t>
            </a:r>
          </a:p>
          <a:p>
            <a:pPr marL="342860" indent="-342860">
              <a:lnSpc>
                <a:spcPct val="90000"/>
              </a:lnSpc>
              <a:spcBef>
                <a:spcPct val="20000"/>
              </a:spcBef>
              <a:buClr>
                <a:srgbClr val="CC0000"/>
              </a:buClr>
              <a:buSzPct val="60000"/>
              <a:buFont typeface="Wingdings" pitchFamily="2" charset="2"/>
              <a:buChar char="S"/>
            </a:pPr>
            <a:r>
              <a:rPr lang="en-US" sz="2200" dirty="0"/>
              <a:t>Serve </a:t>
            </a:r>
            <a:r>
              <a:rPr lang="en-US" sz="2200" dirty="0" smtClean="0"/>
              <a:t>13 </a:t>
            </a:r>
            <a:r>
              <a:rPr lang="en-US" sz="2200" dirty="0"/>
              <a:t>million residents </a:t>
            </a:r>
          </a:p>
          <a:p>
            <a:pPr marL="342860" indent="-342860">
              <a:lnSpc>
                <a:spcPct val="90000"/>
              </a:lnSpc>
              <a:spcBef>
                <a:spcPct val="20000"/>
              </a:spcBef>
              <a:buClr>
                <a:srgbClr val="CC0000"/>
              </a:buClr>
              <a:buSzPct val="60000"/>
              <a:buFont typeface="Wingdings" pitchFamily="2" charset="2"/>
              <a:buChar char="S"/>
            </a:pPr>
            <a:r>
              <a:rPr lang="en-US" sz="2200" dirty="0" smtClean="0"/>
              <a:t>Regional center in San Francisco</a:t>
            </a:r>
            <a:endParaRPr lang="en-US" sz="2200" dirty="0"/>
          </a:p>
          <a:p>
            <a:pPr marL="342860" indent="-342860">
              <a:lnSpc>
                <a:spcPct val="90000"/>
              </a:lnSpc>
              <a:spcBef>
                <a:spcPct val="20000"/>
              </a:spcBef>
              <a:buClr>
                <a:srgbClr val="CC0000"/>
              </a:buClr>
              <a:buSzPct val="60000"/>
              <a:buFont typeface="Wingdings" pitchFamily="2" charset="2"/>
              <a:buChar char="S"/>
            </a:pPr>
            <a:endParaRPr lang="en-US" sz="2200" dirty="0">
              <a:solidFill>
                <a:srgbClr val="000046"/>
              </a:solidFill>
            </a:endParaRPr>
          </a:p>
        </p:txBody>
      </p:sp>
      <p:sp>
        <p:nvSpPr>
          <p:cNvPr id="11" name="Rectangle 8"/>
          <p:cNvSpPr>
            <a:spLocks noGrp="1" noChangeArrowheads="1"/>
          </p:cNvSpPr>
          <p:nvPr>
            <p:ph sz="half" idx="1"/>
          </p:nvPr>
        </p:nvSpPr>
        <p:spPr>
          <a:xfrm>
            <a:off x="4724400" y="2057400"/>
            <a:ext cx="4343400" cy="3962400"/>
          </a:xfrm>
        </p:spPr>
        <p:txBody>
          <a:bodyPr/>
          <a:lstStyle/>
          <a:p>
            <a:pPr eaLnBrk="1" hangingPunct="1">
              <a:lnSpc>
                <a:spcPct val="90000"/>
              </a:lnSpc>
              <a:buClr>
                <a:srgbClr val="CC0000"/>
              </a:buClr>
              <a:buSzPct val="60000"/>
              <a:buFont typeface="Wingdings" pitchFamily="2" charset="2"/>
              <a:buChar char="S"/>
              <a:defRPr/>
            </a:pPr>
            <a:r>
              <a:rPr lang="en-US" sz="2200" dirty="0" smtClean="0">
                <a:effectLst/>
              </a:rPr>
              <a:t>21 community donor centers</a:t>
            </a:r>
          </a:p>
          <a:p>
            <a:pPr eaLnBrk="1" hangingPunct="1">
              <a:lnSpc>
                <a:spcPct val="90000"/>
              </a:lnSpc>
              <a:buClr>
                <a:srgbClr val="CC0000"/>
              </a:buClr>
              <a:buSzPct val="60000"/>
              <a:buFont typeface="Wingdings" pitchFamily="2" charset="2"/>
              <a:buChar char="S"/>
              <a:defRPr/>
            </a:pPr>
            <a:r>
              <a:rPr lang="en-US" sz="2200" dirty="0" smtClean="0">
                <a:effectLst/>
              </a:rPr>
              <a:t>22 bloodmobiles </a:t>
            </a:r>
          </a:p>
          <a:p>
            <a:pPr eaLnBrk="1" hangingPunct="1">
              <a:lnSpc>
                <a:spcPct val="90000"/>
              </a:lnSpc>
              <a:buClr>
                <a:srgbClr val="CC0000"/>
              </a:buClr>
              <a:buSzPct val="60000"/>
              <a:buFont typeface="Wingdings" pitchFamily="2" charset="2"/>
              <a:buChar char="S"/>
              <a:defRPr/>
            </a:pPr>
            <a:r>
              <a:rPr lang="en-US" sz="2200" dirty="0" smtClean="0">
                <a:effectLst/>
              </a:rPr>
              <a:t>Accredited by AABB</a:t>
            </a:r>
          </a:p>
          <a:p>
            <a:pPr eaLnBrk="1" hangingPunct="1">
              <a:lnSpc>
                <a:spcPct val="90000"/>
              </a:lnSpc>
              <a:buClr>
                <a:srgbClr val="CC0000"/>
              </a:buClr>
              <a:buSzPct val="60000"/>
              <a:buFont typeface="Wingdings" pitchFamily="2" charset="2"/>
              <a:buChar char="S"/>
              <a:defRPr/>
            </a:pPr>
            <a:r>
              <a:rPr lang="en-US" sz="2200" dirty="0" smtClean="0">
                <a:effectLst/>
              </a:rPr>
              <a:t>Inspected by State of California, FDA, AABB, and European Union </a:t>
            </a:r>
          </a:p>
          <a:p>
            <a:pPr eaLnBrk="1" hangingPunct="1">
              <a:lnSpc>
                <a:spcPct val="90000"/>
              </a:lnSpc>
              <a:buClr>
                <a:srgbClr val="CC0000"/>
              </a:buClr>
              <a:buSzPct val="60000"/>
              <a:buFont typeface="Wingdings" pitchFamily="2" charset="2"/>
              <a:buChar char="S"/>
              <a:defRPr/>
            </a:pPr>
            <a:r>
              <a:rPr lang="en-US" sz="2200" dirty="0" smtClean="0">
                <a:effectLst/>
              </a:rPr>
              <a:t>~ 720 employees</a:t>
            </a:r>
          </a:p>
          <a:p>
            <a:pPr eaLnBrk="1" hangingPunct="1">
              <a:lnSpc>
                <a:spcPct val="90000"/>
              </a:lnSpc>
              <a:buClr>
                <a:srgbClr val="CC0000"/>
              </a:buClr>
              <a:buSzPct val="60000"/>
              <a:buFont typeface="Wingdings" pitchFamily="2" charset="2"/>
              <a:buChar char="S"/>
              <a:defRPr/>
            </a:pPr>
            <a:r>
              <a:rPr lang="en-US" sz="2200" dirty="0" smtClean="0">
                <a:effectLst/>
              </a:rPr>
              <a:t>Offer autologous, patient-directed  &amp; cellular therapy blood collection services</a:t>
            </a:r>
          </a:p>
          <a:p>
            <a:pPr eaLnBrk="1" hangingPunct="1">
              <a:defRPr/>
            </a:pPr>
            <a:endParaRPr lang="en-US" sz="2200" dirty="0" smtClean="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200" y="2819400"/>
            <a:ext cx="457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191000" y="27432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6"/>
          <p:cNvSpPr>
            <a:spLocks noGrp="1"/>
          </p:cNvSpPr>
          <p:nvPr>
            <p:ph type="ftr" sz="quarter" idx="11"/>
          </p:nvPr>
        </p:nvSpPr>
        <p:spPr/>
        <p:txBody>
          <a:bodyPr/>
          <a:lstStyle/>
          <a:p>
            <a:endParaRPr lang="en-US" dirty="0"/>
          </a:p>
        </p:txBody>
      </p:sp>
      <p:pic>
        <p:nvPicPr>
          <p:cNvPr id="2" name="Picture 2"/>
          <p:cNvPicPr>
            <a:picLocks noChangeAspect="1" noChangeArrowheads="1"/>
          </p:cNvPicPr>
          <p:nvPr/>
        </p:nvPicPr>
        <p:blipFill>
          <a:blip r:embed="rId3" cstate="print"/>
          <a:srcRect/>
          <a:stretch>
            <a:fillRect/>
          </a:stretch>
        </p:blipFill>
        <p:spPr bwMode="auto">
          <a:xfrm>
            <a:off x="0" y="0"/>
            <a:ext cx="9072281" cy="701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a:buNone/>
            </a:pPr>
            <a:endParaRPr lang="en-US" dirty="0" smtClean="0"/>
          </a:p>
          <a:p>
            <a:pPr>
              <a:buNone/>
            </a:pPr>
            <a:endParaRPr lang="en-US" dirty="0" smtClean="0"/>
          </a:p>
          <a:p>
            <a:pPr>
              <a:buNone/>
            </a:pPr>
            <a:r>
              <a:rPr lang="en-US" sz="4000" b="1" dirty="0" smtClean="0"/>
              <a:t>PRODUCTION/COLLECTIONS</a:t>
            </a:r>
            <a:endParaRPr lang="en-US" sz="4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oodSource - Gener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TotalTime>
  <Words>974</Words>
  <Application>Microsoft Office PowerPoint</Application>
  <PresentationFormat>On-screen Show (4:3)</PresentationFormat>
  <Paragraphs>270</Paragraphs>
  <Slides>26</Slides>
  <Notes>19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BloodSource - General Theme</vt:lpstr>
      <vt:lpstr>WELCOME BACK</vt:lpstr>
      <vt:lpstr>Slide 2</vt:lpstr>
      <vt:lpstr>Slide 3</vt:lpstr>
      <vt:lpstr>BloodSource Today  </vt:lpstr>
      <vt:lpstr>BloodSource Laboratory</vt:lpstr>
      <vt:lpstr>Merger with BCP/BSI</vt:lpstr>
      <vt:lpstr>Slide 7</vt:lpstr>
      <vt:lpstr>Slide 8</vt:lpstr>
      <vt:lpstr>Slide 9</vt:lpstr>
      <vt:lpstr>Automation Focus</vt:lpstr>
      <vt:lpstr>Transfusable Plasma Program</vt:lpstr>
      <vt:lpstr>BloodSource End-of-Month Split Rate</vt:lpstr>
      <vt:lpstr>Collections</vt:lpstr>
      <vt:lpstr>Slide 14</vt:lpstr>
      <vt:lpstr>Who BloodSource Serves</vt:lpstr>
      <vt:lpstr>Who BCP Serves</vt:lpstr>
      <vt:lpstr>Clinical Laboratory Services</vt:lpstr>
      <vt:lpstr>Slide 18</vt:lpstr>
      <vt:lpstr>Slide 19</vt:lpstr>
      <vt:lpstr>AdvancingBio</vt:lpstr>
      <vt:lpstr>Source Plasma</vt:lpstr>
      <vt:lpstr>Slide 22</vt:lpstr>
      <vt:lpstr>Total Collections</vt:lpstr>
      <vt:lpstr>Global Reach</vt:lpstr>
      <vt:lpstr>Abby Fitzpatrick</vt:lpstr>
      <vt:lpstr>Slide 26</vt:lpstr>
    </vt:vector>
  </TitlesOfParts>
  <Company>BloodSource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rrobles</dc:creator>
  <cp:lastModifiedBy>User</cp:lastModifiedBy>
  <cp:revision>109</cp:revision>
  <dcterms:created xsi:type="dcterms:W3CDTF">2015-08-27T18:21:03Z</dcterms:created>
  <dcterms:modified xsi:type="dcterms:W3CDTF">2016-03-08T16:36:30Z</dcterms:modified>
</cp:coreProperties>
</file>