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6" r:id="rId7"/>
    <p:sldId id="263" r:id="rId8"/>
    <p:sldId id="262" r:id="rId9"/>
    <p:sldId id="264" r:id="rId10"/>
    <p:sldId id="270" r:id="rId11"/>
    <p:sldId id="271" r:id="rId12"/>
    <p:sldId id="269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42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8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4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9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2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93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6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5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0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1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6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5B88C-2CD6-B543-81DD-EAD8D8A87A9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B558B-3164-E74E-BD14-06640756A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2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HOT STUFF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BCC Board Meeting</a:t>
            </a:r>
          </a:p>
          <a:p>
            <a:r>
              <a:rPr lang="en-US" dirty="0" smtClean="0"/>
              <a:t>City of Hope</a:t>
            </a:r>
          </a:p>
          <a:p>
            <a:r>
              <a:rPr lang="en-US" dirty="0" smtClean="0"/>
              <a:t>September 28,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Babesia</a:t>
            </a:r>
            <a:r>
              <a:rPr lang="en-US" dirty="0" smtClean="0"/>
              <a:t> – BPAC May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BPAC Recommendations</a:t>
            </a:r>
          </a:p>
          <a:p>
            <a:pPr lvl="1"/>
            <a:r>
              <a:rPr lang="en-US" dirty="0" smtClean="0"/>
              <a:t>Nation-wide year round testing for </a:t>
            </a:r>
            <a:r>
              <a:rPr lang="en-US" dirty="0" err="1" smtClean="0"/>
              <a:t>Babesia</a:t>
            </a:r>
            <a:r>
              <a:rPr lang="en-US" dirty="0" smtClean="0"/>
              <a:t>-risk by an antibody-based test</a:t>
            </a:r>
          </a:p>
          <a:p>
            <a:pPr lvl="2"/>
            <a:r>
              <a:rPr lang="en-US" dirty="0" smtClean="0"/>
              <a:t>11 yes; 3 no</a:t>
            </a:r>
          </a:p>
          <a:p>
            <a:pPr lvl="1"/>
            <a:r>
              <a:rPr lang="en-US" dirty="0" smtClean="0"/>
              <a:t>NAT-based testing should be performed in certain high-risk states</a:t>
            </a:r>
          </a:p>
          <a:p>
            <a:pPr lvl="2"/>
            <a:r>
              <a:rPr lang="en-US" dirty="0" smtClean="0"/>
              <a:t>14 yes; 0 no</a:t>
            </a:r>
          </a:p>
          <a:p>
            <a:pPr lvl="3"/>
            <a:r>
              <a:rPr lang="en-US" dirty="0" smtClean="0"/>
              <a:t>9 states – 8 votes</a:t>
            </a:r>
          </a:p>
          <a:p>
            <a:pPr lvl="3"/>
            <a:r>
              <a:rPr lang="en-US" dirty="0" smtClean="0"/>
              <a:t>15 states – 6 votes</a:t>
            </a:r>
          </a:p>
          <a:p>
            <a:pPr lvl="1"/>
            <a:r>
              <a:rPr lang="en-US" dirty="0" smtClean="0"/>
              <a:t>2 year deferral period for those with positive results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60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Babesia</a:t>
            </a:r>
            <a:r>
              <a:rPr lang="en-US" dirty="0" smtClean="0"/>
              <a:t> - BPAC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FDA BPAC determine policy since it does not consider cost-effectiveness?</a:t>
            </a:r>
          </a:p>
          <a:p>
            <a:pPr lvl="1"/>
            <a:r>
              <a:rPr lang="en-US" dirty="0" smtClean="0"/>
              <a:t>Dr. Katz (ABC) recommends HHS Advisory Committee on Blood and Tissue Safety and Availability</a:t>
            </a:r>
          </a:p>
          <a:p>
            <a:pPr lvl="2"/>
            <a:r>
              <a:rPr lang="en-US" dirty="0" smtClean="0"/>
              <a:t>Broad stakeholder engagement including payers (including CMS), hospital administrators, transfusing clinicians outside of transfusion medicine, patient advocates, bioethicists, and healthcare economists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90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Testing for </a:t>
            </a:r>
            <a:r>
              <a:rPr lang="en-US" dirty="0" err="1" smtClean="0"/>
              <a:t>RhD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Joint Statement on Phasing-In </a:t>
            </a:r>
            <a:r>
              <a:rPr lang="en-US" i="1" dirty="0"/>
              <a:t>RHD</a:t>
            </a:r>
            <a:r>
              <a:rPr lang="en-US" dirty="0"/>
              <a:t> Genotyping for Pregnant Women and Other Females of Childbearing Potential with a Serologic Weak D </a:t>
            </a:r>
            <a:r>
              <a:rPr lang="en-US" dirty="0" smtClean="0"/>
              <a:t>Phenotype</a:t>
            </a:r>
          </a:p>
          <a:p>
            <a:pPr lvl="1"/>
            <a:r>
              <a:rPr lang="en-US" dirty="0" smtClean="0"/>
              <a:t>AABB and CAP</a:t>
            </a:r>
          </a:p>
          <a:p>
            <a:pPr lvl="1"/>
            <a:r>
              <a:rPr lang="en-US" dirty="0" smtClean="0"/>
              <a:t>Concerns</a:t>
            </a:r>
          </a:p>
          <a:p>
            <a:pPr lvl="2"/>
            <a:r>
              <a:rPr lang="en-US" dirty="0" smtClean="0"/>
              <a:t>Cost (although arguments that this is cost neutral)</a:t>
            </a:r>
          </a:p>
          <a:p>
            <a:pPr lvl="2"/>
            <a:r>
              <a:rPr lang="en-US" dirty="0" smtClean="0"/>
              <a:t>Implementation issues; accepting report performed once; ROI only</a:t>
            </a:r>
          </a:p>
          <a:p>
            <a:pPr lvl="2"/>
            <a:r>
              <a:rPr lang="en-US" dirty="0" smtClean="0"/>
              <a:t>Liability 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3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and Ends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</a:t>
            </a:r>
            <a:r>
              <a:rPr lang="en-US" dirty="0" err="1" smtClean="0"/>
              <a:t>Califf</a:t>
            </a:r>
            <a:r>
              <a:rPr lang="en-US" dirty="0" smtClean="0"/>
              <a:t> nominated as new FDA Commissioner to succeed Margaret Hamburg</a:t>
            </a:r>
          </a:p>
          <a:p>
            <a:r>
              <a:rPr lang="en-US" dirty="0" smtClean="0"/>
              <a:t>Medicare Outpatient Proposed Rule</a:t>
            </a:r>
          </a:p>
          <a:p>
            <a:pPr lvl="1"/>
            <a:r>
              <a:rPr lang="en-US" dirty="0" smtClean="0"/>
              <a:t>Severe cuts in payments for blood products</a:t>
            </a:r>
          </a:p>
          <a:p>
            <a:pPr lvl="1"/>
            <a:r>
              <a:rPr lang="en-US" dirty="0" smtClean="0"/>
              <a:t>30% for LR RBCs</a:t>
            </a:r>
          </a:p>
          <a:p>
            <a:pPr lvl="1"/>
            <a:r>
              <a:rPr lang="en-US" dirty="0" smtClean="0"/>
              <a:t>Joint statement AABB, ABC, ARC (Aug 31, 2015)</a:t>
            </a:r>
          </a:p>
          <a:p>
            <a:r>
              <a:rPr lang="en-US" dirty="0" smtClean="0"/>
              <a:t>Tattoos and donor eligibility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2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for BCC Board Meeting</a:t>
            </a:r>
          </a:p>
          <a:p>
            <a:r>
              <a:rPr lang="en-US" dirty="0" smtClean="0"/>
              <a:t>Opportunity to discuss issues not on agenda and not covered by a featured speaker</a:t>
            </a:r>
          </a:p>
          <a:p>
            <a:endParaRPr lang="en-US" dirty="0" smtClean="0"/>
          </a:p>
          <a:p>
            <a:r>
              <a:rPr lang="en-US" dirty="0" smtClean="0"/>
              <a:t>SNL COFFEE TALK – We’ll Talk - No Big Whoop</a:t>
            </a:r>
          </a:p>
        </p:txBody>
      </p:sp>
    </p:spTree>
    <p:extLst>
      <p:ext uri="{BB962C8B-B14F-4D97-AF65-F5344CB8AC3E}">
        <p14:creationId xmlns:p14="http://schemas.microsoft.com/office/powerpoint/2010/main" val="173893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MSM Draft Guidance – May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12 month deferral for MSM replaces lifetime deferral</a:t>
            </a:r>
          </a:p>
          <a:p>
            <a:r>
              <a:rPr lang="en-US" dirty="0" smtClean="0"/>
              <a:t>Gender self reported, but MD make policy</a:t>
            </a:r>
          </a:p>
          <a:p>
            <a:r>
              <a:rPr lang="en-US" dirty="0" smtClean="0"/>
              <a:t>Final guidance before implementation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Content Placeholder 5" descr="Screen Shot 2015-09-26 at 7.00.12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84" r="-3584"/>
          <a:stretch>
            <a:fillRect/>
          </a:stretch>
        </p:blipFill>
        <p:spPr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0724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of attack???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338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CFR: Requirements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May 2016</a:t>
            </a:r>
          </a:p>
          <a:p>
            <a:r>
              <a:rPr lang="en-US" dirty="0" smtClean="0"/>
              <a:t>Male </a:t>
            </a:r>
            <a:r>
              <a:rPr lang="en-US" dirty="0" err="1" smtClean="0"/>
              <a:t>Hb</a:t>
            </a:r>
            <a:r>
              <a:rPr lang="en-US" dirty="0" smtClean="0"/>
              <a:t> &gt;= 13</a:t>
            </a:r>
          </a:p>
          <a:p>
            <a:r>
              <a:rPr lang="en-US" dirty="0" smtClean="0"/>
              <a:t>Female </a:t>
            </a:r>
            <a:r>
              <a:rPr lang="en-US" dirty="0" err="1" smtClean="0"/>
              <a:t>Hb</a:t>
            </a:r>
            <a:r>
              <a:rPr lang="en-US" dirty="0" smtClean="0"/>
              <a:t> &gt;= 12.5 or 12 if mechanism</a:t>
            </a:r>
          </a:p>
          <a:p>
            <a:r>
              <a:rPr lang="en-US" dirty="0" smtClean="0"/>
              <a:t>Bacterial contamination mitigation formalized</a:t>
            </a:r>
          </a:p>
          <a:p>
            <a:r>
              <a:rPr lang="en-US" dirty="0" smtClean="0"/>
              <a:t>Medical oversight requirements</a:t>
            </a:r>
          </a:p>
          <a:p>
            <a:r>
              <a:rPr lang="en-US" dirty="0" smtClean="0"/>
              <a:t>AABB FDA Liaison Committee recently met to discuss the new rule (9/25/15 AABB WR)</a:t>
            </a:r>
          </a:p>
          <a:p>
            <a:endParaRPr lang="en-US" dirty="0"/>
          </a:p>
        </p:txBody>
      </p:sp>
      <p:pic>
        <p:nvPicPr>
          <p:cNvPr id="8" name="Content Placeholder 7" descr="Screen Shot 2015-09-26 at 7.11.51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0" b="6670"/>
          <a:stretch>
            <a:fillRect/>
          </a:stretch>
        </p:blipFill>
        <p:spPr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1495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</a:t>
            </a:r>
            <a:r>
              <a:rPr lang="en-US" dirty="0" smtClean="0"/>
              <a:t>ew </a:t>
            </a:r>
            <a:r>
              <a:rPr lang="en-US" dirty="0"/>
              <a:t>R</a:t>
            </a:r>
            <a:r>
              <a:rPr lang="en-US" dirty="0" smtClean="0"/>
              <a:t>ule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 do???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27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vCJD</a:t>
            </a:r>
            <a:r>
              <a:rPr lang="en-US" dirty="0" smtClean="0"/>
              <a:t> Deferral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Transfusion Spongiform </a:t>
            </a:r>
            <a:r>
              <a:rPr lang="en-US" dirty="0" err="1" smtClean="0"/>
              <a:t>Encephalopathies</a:t>
            </a:r>
            <a:r>
              <a:rPr lang="en-US" dirty="0" smtClean="0"/>
              <a:t> Advisory Committee (TSEAC) met June 2015</a:t>
            </a:r>
          </a:p>
          <a:p>
            <a:r>
              <a:rPr lang="en-US" dirty="0" smtClean="0"/>
              <a:t>FDA recommended limiting residency restrictions, but TSEAC voted against a more lenient option</a:t>
            </a:r>
          </a:p>
          <a:p>
            <a:r>
              <a:rPr lang="en-US" dirty="0" smtClean="0"/>
              <a:t>TSEAC also recommended universal </a:t>
            </a:r>
            <a:r>
              <a:rPr lang="en-US" dirty="0" err="1" smtClean="0"/>
              <a:t>leukoreduction</a:t>
            </a:r>
            <a:endParaRPr lang="en-US" dirty="0"/>
          </a:p>
        </p:txBody>
      </p:sp>
      <p:pic>
        <p:nvPicPr>
          <p:cNvPr id="7" name="Content Placeholder 6" descr="Screen Shot 2015-09-26 at 7.21.54 PM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65" b="-5516"/>
          <a:stretch/>
        </p:blipFill>
        <p:spPr>
          <a:xfrm>
            <a:off x="4648200" y="2364154"/>
            <a:ext cx="4038600" cy="31066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4878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 Reduction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We’ve had multiple presentations from CERUS on INTERCEPT PR System</a:t>
            </a:r>
          </a:p>
          <a:p>
            <a:r>
              <a:rPr lang="en-US" dirty="0" smtClean="0"/>
              <a:t>PR-Platform approved for Apheresis Platelets and for Plasma ( Dec 2014)</a:t>
            </a:r>
          </a:p>
          <a:p>
            <a:r>
              <a:rPr lang="en-US" dirty="0" smtClean="0"/>
              <a:t>Interim language for Circular of Information developed by AABB COI Task Force/FDA liaisons</a:t>
            </a:r>
          </a:p>
          <a:p>
            <a:r>
              <a:rPr lang="en-US" dirty="0" smtClean="0"/>
              <a:t>PROS:  Additional Safety, possible 7 day platelet</a:t>
            </a:r>
          </a:p>
          <a:p>
            <a:r>
              <a:rPr lang="en-US" dirty="0" smtClean="0"/>
              <a:t>CONS:  $$$$, No triples, Tight collection range for doubles, Not all organisms (HAV, HEV)</a:t>
            </a:r>
          </a:p>
        </p:txBody>
      </p:sp>
    </p:spTree>
    <p:extLst>
      <p:ext uri="{BB962C8B-B14F-4D97-AF65-F5344CB8AC3E}">
        <p14:creationId xmlns:p14="http://schemas.microsoft.com/office/powerpoint/2010/main" val="1869532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 amongst yourselves…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84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436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HOT STUFF</vt:lpstr>
      <vt:lpstr>Overview</vt:lpstr>
      <vt:lpstr>MSM Draft Guidance – May 2015</vt:lpstr>
      <vt:lpstr>MSM</vt:lpstr>
      <vt:lpstr>CFR: Requirements</vt:lpstr>
      <vt:lpstr>The New Rule</vt:lpstr>
      <vt:lpstr>vCJD Deferral</vt:lpstr>
      <vt:lpstr>Pathogen Reduction</vt:lpstr>
      <vt:lpstr>Pathogen Reduction</vt:lpstr>
      <vt:lpstr>Babesia – BPAC May 2015</vt:lpstr>
      <vt:lpstr>Babesia - BPAC</vt:lpstr>
      <vt:lpstr>Molecular Testing for RhD</vt:lpstr>
      <vt:lpstr>Odds and Ends</vt:lpstr>
    </vt:vector>
  </TitlesOfParts>
  <Company>SBC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TOPICS</dc:title>
  <dc:creator>SBC IS</dc:creator>
  <cp:lastModifiedBy>Bourne &amp; Associates</cp:lastModifiedBy>
  <cp:revision>14</cp:revision>
  <dcterms:created xsi:type="dcterms:W3CDTF">2015-09-27T01:37:48Z</dcterms:created>
  <dcterms:modified xsi:type="dcterms:W3CDTF">2015-09-29T14:46:06Z</dcterms:modified>
</cp:coreProperties>
</file>